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59"/>
  </p:notesMasterIdLst>
  <p:sldIdLst>
    <p:sldId id="271" r:id="rId2"/>
    <p:sldId id="272" r:id="rId3"/>
    <p:sldId id="1213" r:id="rId4"/>
    <p:sldId id="1277" r:id="rId5"/>
    <p:sldId id="1276" r:id="rId6"/>
    <p:sldId id="1273" r:id="rId7"/>
    <p:sldId id="1274" r:id="rId8"/>
    <p:sldId id="1275" r:id="rId9"/>
    <p:sldId id="1214" r:id="rId10"/>
    <p:sldId id="1289" r:id="rId11"/>
    <p:sldId id="1290" r:id="rId12"/>
    <p:sldId id="1291" r:id="rId13"/>
    <p:sldId id="1292" r:id="rId14"/>
    <p:sldId id="1293" r:id="rId15"/>
    <p:sldId id="1294" r:id="rId16"/>
    <p:sldId id="1295" r:id="rId17"/>
    <p:sldId id="1297" r:id="rId18"/>
    <p:sldId id="1281" r:id="rId19"/>
    <p:sldId id="1329" r:id="rId20"/>
    <p:sldId id="1299" r:id="rId21"/>
    <p:sldId id="1331" r:id="rId22"/>
    <p:sldId id="1332" r:id="rId23"/>
    <p:sldId id="1333" r:id="rId24"/>
    <p:sldId id="1334" r:id="rId25"/>
    <p:sldId id="1330" r:id="rId26"/>
    <p:sldId id="1335" r:id="rId27"/>
    <p:sldId id="1337" r:id="rId28"/>
    <p:sldId id="1338" r:id="rId29"/>
    <p:sldId id="1284" r:id="rId30"/>
    <p:sldId id="1339" r:id="rId31"/>
    <p:sldId id="1340" r:id="rId32"/>
    <p:sldId id="1341" r:id="rId33"/>
    <p:sldId id="1342" r:id="rId34"/>
    <p:sldId id="1345" r:id="rId35"/>
    <p:sldId id="1348" r:id="rId36"/>
    <p:sldId id="1349" r:id="rId37"/>
    <p:sldId id="1194" r:id="rId38"/>
    <p:sldId id="1216" r:id="rId39"/>
    <p:sldId id="1217" r:id="rId40"/>
    <p:sldId id="1218" r:id="rId41"/>
    <p:sldId id="1219" r:id="rId42"/>
    <p:sldId id="1220" r:id="rId43"/>
    <p:sldId id="1221" r:id="rId44"/>
    <p:sldId id="1223" r:id="rId45"/>
    <p:sldId id="1224" r:id="rId46"/>
    <p:sldId id="1225" r:id="rId47"/>
    <p:sldId id="1226" r:id="rId48"/>
    <p:sldId id="1227" r:id="rId49"/>
    <p:sldId id="1228" r:id="rId50"/>
    <p:sldId id="1229" r:id="rId51"/>
    <p:sldId id="1230" r:id="rId52"/>
    <p:sldId id="1231" r:id="rId53"/>
    <p:sldId id="1232" r:id="rId54"/>
    <p:sldId id="1233" r:id="rId55"/>
    <p:sldId id="1234" r:id="rId56"/>
    <p:sldId id="1210" r:id="rId57"/>
    <p:sldId id="1039" r:id="rId58"/>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61" autoAdjust="0"/>
  </p:normalViewPr>
  <p:slideViewPr>
    <p:cSldViewPr>
      <p:cViewPr>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61481" cy="498951"/>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871126" y="1"/>
            <a:ext cx="2961481" cy="498951"/>
          </a:xfrm>
          <a:prstGeom prst="rect">
            <a:avLst/>
          </a:prstGeom>
        </p:spPr>
        <p:txBody>
          <a:bodyPr vert="horz" lIns="92528" tIns="46264" rIns="92528" bIns="46264" rtlCol="0"/>
          <a:lstStyle>
            <a:lvl1pPr algn="r">
              <a:defRPr sz="1200"/>
            </a:lvl1pPr>
          </a:lstStyle>
          <a:p>
            <a:fld id="{4459C999-CB15-4B89-805A-61B6AFD2390C}" type="datetimeFigureOut">
              <a:rPr lang="en-US" smtClean="0"/>
              <a:pPr/>
              <a:t>5/28/2016</a:t>
            </a:fld>
            <a:endParaRPr lang="en-US"/>
          </a:p>
        </p:txBody>
      </p:sp>
      <p:sp>
        <p:nvSpPr>
          <p:cNvPr id="4" name="Slide Image Placeholder 3"/>
          <p:cNvSpPr>
            <a:spLocks noGrp="1" noRot="1" noChangeAspect="1"/>
          </p:cNvSpPr>
          <p:nvPr>
            <p:ph type="sldImg" idx="2"/>
          </p:nvPr>
        </p:nvSpPr>
        <p:spPr>
          <a:xfrm>
            <a:off x="920750" y="747713"/>
            <a:ext cx="4992688" cy="3743325"/>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83420" y="4740037"/>
            <a:ext cx="5467350" cy="4490561"/>
          </a:xfrm>
          <a:prstGeom prst="rect">
            <a:avLst/>
          </a:prstGeom>
        </p:spPr>
        <p:txBody>
          <a:bodyPr vert="horz" lIns="92528" tIns="46264" rIns="92528"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871126" y="9478342"/>
            <a:ext cx="2961481" cy="498951"/>
          </a:xfrm>
          <a:prstGeom prst="rect">
            <a:avLst/>
          </a:prstGeom>
        </p:spPr>
        <p:txBody>
          <a:bodyPr vert="horz" lIns="92528" tIns="46264" rIns="92528" bIns="46264" rtlCol="0" anchor="b"/>
          <a:lstStyle>
            <a:lvl1pPr algn="r">
              <a:defRPr sz="1200"/>
            </a:lvl1pPr>
          </a:lstStyle>
          <a:p>
            <a:fld id="{781DDCE1-ED7E-439C-9F34-B70AAD5F703F}" type="slidenum">
              <a:rPr lang="en-US" smtClean="0"/>
              <a:pPr/>
              <a:t>‹#›</a:t>
            </a:fld>
            <a:endParaRPr lang="en-US"/>
          </a:p>
        </p:txBody>
      </p:sp>
    </p:spTree>
    <p:extLst>
      <p:ext uri="{BB962C8B-B14F-4D97-AF65-F5344CB8AC3E}">
        <p14:creationId xmlns:p14="http://schemas.microsoft.com/office/powerpoint/2010/main" val="135226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110F1-DBCF-4AEE-874C-33E1B8ADEB29}" type="slidenum">
              <a:rPr lang="en-AU"/>
              <a:pPr/>
              <a:t>2</a:t>
            </a:fld>
            <a:endParaRPr lang="en-AU"/>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17</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18</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27</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28</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110F1-DBCF-4AEE-874C-33E1B8ADEB29}" type="slidenum">
              <a:rPr lang="en-AU"/>
              <a:pPr/>
              <a:t>38</a:t>
            </a:fld>
            <a:endParaRPr lang="en-AU"/>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44</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45</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46</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47</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48</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49</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50</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51</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52</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53</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54</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55</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7</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8</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BCD46-79DE-43F0-A22A-E8845989401E}" type="datetimeFigureOut">
              <a:rPr lang="en-US" smtClean="0"/>
              <a:pPr/>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3BCD46-79DE-43F0-A22A-E8845989401E}"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BCD46-79DE-43F0-A22A-E8845989401E}" type="datetimeFigureOut">
              <a:rPr lang="en-US" smtClean="0"/>
              <a:pPr/>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3BCD46-79DE-43F0-A22A-E8845989401E}" type="datetimeFigureOut">
              <a:rPr lang="en-US" smtClean="0"/>
              <a:pPr/>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BCD46-79DE-43F0-A22A-E8845989401E}" type="datetimeFigureOut">
              <a:rPr lang="en-US" smtClean="0"/>
              <a:pPr/>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BCD46-79DE-43F0-A22A-E8845989401E}"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BCD46-79DE-43F0-A22A-E8845989401E}" type="datetimeFigureOut">
              <a:rPr lang="en-US" smtClean="0"/>
              <a:pPr/>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BCD46-79DE-43F0-A22A-E8845989401E}" type="datetimeFigureOut">
              <a:rPr lang="en-US" smtClean="0"/>
              <a:pPr/>
              <a:t>5/28/2016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1037-2D43-448D-B6ED-C0A2DEF804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dirty="0" smtClean="0"/>
              <a:t>``</a:t>
            </a:r>
          </a:p>
        </p:txBody>
      </p:sp>
      <p:sp>
        <p:nvSpPr>
          <p:cNvPr id="5123" name="Subtitle 2"/>
          <p:cNvSpPr>
            <a:spLocks noGrp="1"/>
          </p:cNvSpPr>
          <p:nvPr>
            <p:ph type="subTitle" idx="1"/>
          </p:nvPr>
        </p:nvSpPr>
        <p:spPr/>
        <p:txBody>
          <a:bodyPr/>
          <a:lstStyle/>
          <a:p>
            <a:endParaRPr lang="en-US" smtClean="0"/>
          </a:p>
        </p:txBody>
      </p:sp>
      <p:pic>
        <p:nvPicPr>
          <p:cNvPr id="5124" name="Picture 2" descr="C:\Users\jamil\Pictures\goran.png"/>
          <p:cNvPicPr>
            <a:picLocks noChangeAspect="1" noChangeArrowheads="1"/>
          </p:cNvPicPr>
          <p:nvPr/>
        </p:nvPicPr>
        <p:blipFill>
          <a:blip r:embed="rId2"/>
          <a:srcRect/>
          <a:stretch>
            <a:fillRect/>
          </a:stretch>
        </p:blipFill>
        <p:spPr bwMode="auto">
          <a:xfrm>
            <a:off x="452437" y="642918"/>
            <a:ext cx="8691563" cy="5516563"/>
          </a:xfrm>
          <a:prstGeom prst="rect">
            <a:avLst/>
          </a:prstGeom>
          <a:ln>
            <a:headEnd/>
            <a:tailEnd/>
          </a:ln>
        </p:spPr>
        <p:style>
          <a:lnRef idx="1">
            <a:schemeClr val="dk1"/>
          </a:lnRef>
          <a:fillRef idx="2">
            <a:schemeClr val="dk1"/>
          </a:fillRef>
          <a:effectRef idx="1">
            <a:schemeClr val="dk1"/>
          </a:effectRef>
          <a:fontRef idx="minor">
            <a:schemeClr val="dk1"/>
          </a:fontRef>
        </p:style>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2" name="Rectangle 1"/>
          <p:cNvSpPr/>
          <p:nvPr/>
        </p:nvSpPr>
        <p:spPr>
          <a:xfrm>
            <a:off x="251520" y="1628800"/>
            <a:ext cx="8640960" cy="2677656"/>
          </a:xfrm>
          <a:prstGeom prst="rect">
            <a:avLst/>
          </a:prstGeom>
        </p:spPr>
        <p:txBody>
          <a:bodyPr wrap="square">
            <a:spAutoFit/>
          </a:bodyPr>
          <a:lstStyle/>
          <a:p>
            <a:pPr algn="just" rtl="1">
              <a:lnSpc>
                <a:spcPct val="150000"/>
              </a:lnSpc>
            </a:pPr>
            <a:r>
              <a:rPr lang="fa-IR" sz="2800" b="1" dirty="0" smtClean="0">
                <a:solidFill>
                  <a:schemeClr val="dk1"/>
                </a:solidFill>
                <a:latin typeface="Times New Roman"/>
                <a:ea typeface="Times New Roman"/>
                <a:cs typeface="B Nazanin"/>
              </a:rPr>
              <a:t>نکته: از </a:t>
            </a:r>
            <a:r>
              <a:rPr lang="fa-IR" sz="2800" b="1" dirty="0">
                <a:solidFill>
                  <a:schemeClr val="dk1"/>
                </a:solidFill>
                <a:latin typeface="Times New Roman"/>
                <a:ea typeface="Times New Roman"/>
                <a:cs typeface="B Nazanin"/>
              </a:rPr>
              <a:t>آنجایی که </a:t>
            </a:r>
            <a:r>
              <a:rPr lang="fa-IR" sz="2800" b="1" u="sng" dirty="0">
                <a:solidFill>
                  <a:srgbClr val="FF0000"/>
                </a:solidFill>
                <a:latin typeface="Times New Roman"/>
                <a:ea typeface="Times New Roman"/>
                <a:cs typeface="B Nazanin"/>
              </a:rPr>
              <a:t>هیچ دو نفر سالمندی مثل هم نیستند </a:t>
            </a:r>
            <a:r>
              <a:rPr lang="fa-IR" sz="2800" b="1" dirty="0">
                <a:solidFill>
                  <a:schemeClr val="dk1"/>
                </a:solidFill>
                <a:latin typeface="Times New Roman"/>
                <a:ea typeface="Times New Roman"/>
                <a:cs typeface="B Nazanin"/>
              </a:rPr>
              <a:t>(آنها ممکن است بیماری‌های مختلفی داشته باشند و یا داروهای مختلفی مصرف </a:t>
            </a:r>
            <a:r>
              <a:rPr lang="fa-IR" sz="2800" b="1" dirty="0" smtClean="0">
                <a:solidFill>
                  <a:schemeClr val="dk1"/>
                </a:solidFill>
                <a:latin typeface="Times New Roman"/>
                <a:ea typeface="Times New Roman"/>
                <a:cs typeface="B Nazanin"/>
              </a:rPr>
              <a:t>کنند و محیط زندگی آنان متفاوت باشند) </a:t>
            </a:r>
            <a:r>
              <a:rPr lang="fa-IR" sz="2800" b="1" dirty="0">
                <a:solidFill>
                  <a:schemeClr val="dk1"/>
                </a:solidFill>
                <a:latin typeface="Times New Roman"/>
                <a:ea typeface="Times New Roman"/>
                <a:cs typeface="B Nazanin"/>
              </a:rPr>
              <a:t>همه </a:t>
            </a:r>
            <a:r>
              <a:rPr lang="fa-IR" sz="2800" b="1" dirty="0" smtClean="0">
                <a:solidFill>
                  <a:schemeClr val="dk1"/>
                </a:solidFill>
                <a:latin typeface="Times New Roman"/>
                <a:ea typeface="Times New Roman"/>
                <a:cs typeface="B Nazanin"/>
              </a:rPr>
              <a:t>سقوط ها </a:t>
            </a:r>
            <a:r>
              <a:rPr lang="fa-IR" sz="2800" b="1" dirty="0">
                <a:solidFill>
                  <a:schemeClr val="dk1"/>
                </a:solidFill>
                <a:latin typeface="Times New Roman"/>
                <a:ea typeface="Times New Roman"/>
                <a:cs typeface="B Nazanin"/>
              </a:rPr>
              <a:t>نیز مثل هم نیستند و می‌توانند علل مشابه داشته باشند. </a:t>
            </a:r>
            <a:r>
              <a:rPr lang="fa-IR" sz="2800" b="1" u="sng" dirty="0">
                <a:solidFill>
                  <a:srgbClr val="FF0000"/>
                </a:solidFill>
                <a:latin typeface="Times New Roman"/>
                <a:ea typeface="Times New Roman"/>
                <a:cs typeface="B Nazanin"/>
              </a:rPr>
              <a:t>شناخت سالمندان و </a:t>
            </a:r>
            <a:r>
              <a:rPr lang="fa-IR" sz="2800" b="1" u="sng" dirty="0" smtClean="0">
                <a:solidFill>
                  <a:srgbClr val="FF0000"/>
                </a:solidFill>
                <a:latin typeface="Times New Roman"/>
                <a:ea typeface="Times New Roman"/>
                <a:cs typeface="B Nazanin"/>
              </a:rPr>
              <a:t>شرایط همراه </a:t>
            </a:r>
            <a:r>
              <a:rPr lang="fa-IR" sz="2800" b="1" dirty="0">
                <a:solidFill>
                  <a:srgbClr val="7030A0"/>
                </a:solidFill>
                <a:latin typeface="Times New Roman"/>
                <a:ea typeface="Times New Roman"/>
                <a:cs typeface="B Nazanin"/>
              </a:rPr>
              <a:t>که آنها را در مخاطره قرار می‌دهد، شما را در یک شرایط عالی برای پیشگیری از سقوط</a:t>
            </a:r>
            <a:r>
              <a:rPr lang="fa-IR" sz="2800" b="1" dirty="0">
                <a:solidFill>
                  <a:schemeClr val="dk1"/>
                </a:solidFill>
                <a:latin typeface="Times New Roman"/>
                <a:ea typeface="Times New Roman"/>
                <a:cs typeface="B Nazanin"/>
              </a:rPr>
              <a:t>، قرار می‌دهد.</a:t>
            </a:r>
            <a:endParaRPr lang="en-US" sz="28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2732745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2" name="Rectangle 1"/>
          <p:cNvSpPr/>
          <p:nvPr/>
        </p:nvSpPr>
        <p:spPr>
          <a:xfrm>
            <a:off x="251520" y="1628800"/>
            <a:ext cx="8640960" cy="3785652"/>
          </a:xfrm>
          <a:prstGeom prst="rect">
            <a:avLst/>
          </a:prstGeom>
        </p:spPr>
        <p:txBody>
          <a:bodyPr wrap="square">
            <a:spAutoFit/>
          </a:bodyPr>
          <a:lstStyle/>
          <a:p>
            <a:pPr algn="just" rtl="1">
              <a:lnSpc>
                <a:spcPct val="150000"/>
              </a:lnSpc>
            </a:pPr>
            <a:r>
              <a:rPr lang="fa-IR" sz="2800" b="1" dirty="0">
                <a:solidFill>
                  <a:srgbClr val="7030A0"/>
                </a:solidFill>
                <a:latin typeface="Times New Roman"/>
                <a:ea typeface="Times New Roman"/>
                <a:cs typeface="B Nazanin"/>
              </a:rPr>
              <a:t>عوامل خطر سقوط معمولاً به دو گروه اصلی تقسیم بندی می‌شود:</a:t>
            </a:r>
            <a:endParaRPr lang="en-US" sz="2800" b="1" dirty="0">
              <a:solidFill>
                <a:srgbClr val="7030A0"/>
              </a:solidFill>
              <a:latin typeface="Times New Roman"/>
              <a:ea typeface="Times New Roman"/>
              <a:cs typeface="B Nazanin"/>
            </a:endParaRPr>
          </a:p>
          <a:p>
            <a:pPr lvl="0" algn="just" rtl="1">
              <a:lnSpc>
                <a:spcPct val="150000"/>
              </a:lnSpc>
            </a:pPr>
            <a:r>
              <a:rPr lang="fa-IR" sz="2800" b="1" dirty="0">
                <a:solidFill>
                  <a:srgbClr val="FF0000"/>
                </a:solidFill>
                <a:latin typeface="Times New Roman"/>
                <a:ea typeface="Times New Roman"/>
                <a:cs typeface="B Nazanin"/>
              </a:rPr>
              <a:t>عوامل </a:t>
            </a:r>
            <a:r>
              <a:rPr lang="fa-IR" sz="2800" b="1" dirty="0" smtClean="0">
                <a:solidFill>
                  <a:srgbClr val="FF0000"/>
                </a:solidFill>
                <a:latin typeface="Times New Roman"/>
                <a:ea typeface="Times New Roman"/>
                <a:cs typeface="B Nazanin"/>
              </a:rPr>
              <a:t>خطر درونی</a:t>
            </a:r>
            <a:r>
              <a:rPr lang="fa-IR" sz="2800" b="1" dirty="0">
                <a:solidFill>
                  <a:srgbClr val="FF0000"/>
                </a:solidFill>
                <a:latin typeface="Times New Roman"/>
                <a:ea typeface="Times New Roman"/>
                <a:cs typeface="B Nazanin"/>
              </a:rPr>
              <a:t>: </a:t>
            </a:r>
            <a:r>
              <a:rPr lang="fa-IR" sz="2400" b="1" dirty="0">
                <a:solidFill>
                  <a:schemeClr val="dk1"/>
                </a:solidFill>
                <a:latin typeface="Times New Roman"/>
                <a:ea typeface="Times New Roman"/>
                <a:cs typeface="B Nazanin"/>
              </a:rPr>
              <a:t>یعنی عوامل شخصی فرد سالمند برای افزایش خطر سقوط، مانند </a:t>
            </a:r>
            <a:r>
              <a:rPr lang="fa-IR" sz="2400" b="1" dirty="0">
                <a:solidFill>
                  <a:srgbClr val="FF0000"/>
                </a:solidFill>
                <a:latin typeface="Times New Roman"/>
                <a:ea typeface="Times New Roman"/>
                <a:cs typeface="B Nazanin"/>
              </a:rPr>
              <a:t>بیماری ها </a:t>
            </a:r>
            <a:r>
              <a:rPr lang="fa-IR" sz="2400" b="1" dirty="0">
                <a:solidFill>
                  <a:schemeClr val="dk1"/>
                </a:solidFill>
                <a:latin typeface="Times New Roman"/>
                <a:ea typeface="Times New Roman"/>
                <a:cs typeface="B Nazanin"/>
              </a:rPr>
              <a:t>و </a:t>
            </a:r>
            <a:r>
              <a:rPr lang="fa-IR" sz="2400" b="1" dirty="0">
                <a:solidFill>
                  <a:srgbClr val="FF0000"/>
                </a:solidFill>
                <a:latin typeface="Times New Roman"/>
                <a:ea typeface="Times New Roman"/>
                <a:cs typeface="B Nazanin"/>
              </a:rPr>
              <a:t>عوارض جانبی </a:t>
            </a:r>
            <a:r>
              <a:rPr lang="fa-IR" sz="2400" b="1" dirty="0">
                <a:solidFill>
                  <a:schemeClr val="dk1"/>
                </a:solidFill>
                <a:latin typeface="Times New Roman"/>
                <a:ea typeface="Times New Roman"/>
                <a:cs typeface="B Nazanin"/>
              </a:rPr>
              <a:t>دارو ها؛ که می‌توانند بر توانایی شخص جهت حفظ تعادلش تأثیر داشته باشد.</a:t>
            </a:r>
            <a:endParaRPr lang="en-US" sz="2400" b="1" dirty="0">
              <a:solidFill>
                <a:schemeClr val="dk1"/>
              </a:solidFill>
              <a:latin typeface="Times New Roman"/>
              <a:ea typeface="Times New Roman"/>
              <a:cs typeface="B Nazanin"/>
            </a:endParaRPr>
          </a:p>
          <a:p>
            <a:pPr lvl="0" algn="just" rtl="1">
              <a:lnSpc>
                <a:spcPct val="150000"/>
              </a:lnSpc>
            </a:pPr>
            <a:r>
              <a:rPr lang="fa-IR" sz="2800" b="1" dirty="0">
                <a:solidFill>
                  <a:srgbClr val="FF0000"/>
                </a:solidFill>
                <a:latin typeface="Times New Roman"/>
                <a:ea typeface="Times New Roman"/>
                <a:cs typeface="B Nazanin"/>
              </a:rPr>
              <a:t>عوامل بیرونی: </a:t>
            </a:r>
            <a:r>
              <a:rPr lang="fa-IR" sz="2400" b="1" dirty="0">
                <a:solidFill>
                  <a:schemeClr val="dk1"/>
                </a:solidFill>
                <a:latin typeface="Times New Roman"/>
                <a:ea typeface="Times New Roman"/>
                <a:cs typeface="B Nazanin"/>
              </a:rPr>
              <a:t>یعنی عوامل محیطی که خطر سقوط را افزایش می دهند، مانند </a:t>
            </a:r>
            <a:r>
              <a:rPr lang="fa-IR" sz="2400" b="1" dirty="0">
                <a:solidFill>
                  <a:srgbClr val="FF0000"/>
                </a:solidFill>
                <a:latin typeface="Times New Roman"/>
                <a:ea typeface="Times New Roman"/>
                <a:cs typeface="B Nazanin"/>
              </a:rPr>
              <a:t>سطوح لغزنده</a:t>
            </a:r>
            <a:r>
              <a:rPr lang="fa-IR" sz="2400" b="1" dirty="0">
                <a:solidFill>
                  <a:schemeClr val="dk1"/>
                </a:solidFill>
                <a:latin typeface="Times New Roman"/>
                <a:ea typeface="Times New Roman"/>
                <a:cs typeface="B Nazanin"/>
              </a:rPr>
              <a:t>، </a:t>
            </a:r>
            <a:r>
              <a:rPr lang="fa-IR" sz="2400" b="1" dirty="0">
                <a:solidFill>
                  <a:srgbClr val="FF0000"/>
                </a:solidFill>
                <a:latin typeface="Times New Roman"/>
                <a:ea typeface="Times New Roman"/>
                <a:cs typeface="B Nazanin"/>
              </a:rPr>
              <a:t>موانع</a:t>
            </a:r>
            <a:r>
              <a:rPr lang="fa-IR" sz="2400" b="1" dirty="0">
                <a:solidFill>
                  <a:schemeClr val="dk1"/>
                </a:solidFill>
                <a:latin typeface="Times New Roman"/>
                <a:ea typeface="Times New Roman"/>
                <a:cs typeface="B Nazanin"/>
              </a:rPr>
              <a:t>، روشنایی کم و دیگر خطرات امنیتی؛ که می‌توانند زمینه را برای سُر خوردن و لغزیدن سالمندان فراهم نمایند.</a:t>
            </a:r>
            <a:endParaRPr lang="en-US" sz="2400" b="1" dirty="0">
              <a:solidFill>
                <a:schemeClr val="dk1"/>
              </a:solidFill>
              <a:latin typeface="Times New Roman"/>
              <a:ea typeface="Times New Roman"/>
              <a:cs typeface="B Nazanin"/>
            </a:endParaRPr>
          </a:p>
          <a:p>
            <a:pPr algn="just" rtl="1">
              <a:lnSpc>
                <a:spcPct val="150000"/>
              </a:lnSpc>
            </a:pPr>
            <a:endParaRPr lang="en-US" sz="28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73272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solidFill>
                  <a:srgbClr val="FF0000"/>
                </a:solidFill>
                <a:latin typeface="Times New Roman"/>
                <a:ea typeface="Times New Roman"/>
                <a:cs typeface="B Nazanin"/>
              </a:rPr>
              <a:t>عوامل موثر در خطر سقوط در افراد سالمند- عوامل خطر درونی</a:t>
            </a:r>
            <a:endParaRPr lang="en-US" sz="2400" dirty="0">
              <a:solidFill>
                <a:srgbClr val="FF0000"/>
              </a:solidFill>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10" name="Rectangle 9"/>
          <p:cNvSpPr/>
          <p:nvPr/>
        </p:nvSpPr>
        <p:spPr>
          <a:xfrm>
            <a:off x="323528" y="3212976"/>
            <a:ext cx="8640960" cy="1246495"/>
          </a:xfrm>
          <a:prstGeom prst="rect">
            <a:avLst/>
          </a:prstGeom>
        </p:spPr>
        <p:txBody>
          <a:bodyPr wrap="square">
            <a:spAutoFit/>
          </a:bodyPr>
          <a:lstStyle/>
          <a:p>
            <a:pPr lvl="0" algn="just" rtl="1">
              <a:lnSpc>
                <a:spcPct val="150000"/>
              </a:lnSpc>
            </a:pPr>
            <a:r>
              <a:rPr lang="fa-IR" sz="2800" b="1" dirty="0" smtClean="0">
                <a:solidFill>
                  <a:srgbClr val="FF0000"/>
                </a:solidFill>
                <a:latin typeface="Times New Roman"/>
                <a:ea typeface="Times New Roman"/>
                <a:cs typeface="B Nazanin"/>
              </a:rPr>
              <a:t>-</a:t>
            </a:r>
            <a:r>
              <a:rPr lang="fa-IR" sz="2800" b="1" dirty="0">
                <a:solidFill>
                  <a:srgbClr val="FF0000"/>
                </a:solidFill>
                <a:latin typeface="Times New Roman"/>
                <a:ea typeface="Times New Roman"/>
                <a:cs typeface="B Nazanin"/>
              </a:rPr>
              <a:t>سقوط های آسیب زا</a:t>
            </a:r>
            <a:r>
              <a:rPr lang="fa-IR" sz="28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هر </a:t>
            </a:r>
            <a:r>
              <a:rPr lang="fa-IR" sz="2400" dirty="0">
                <a:solidFill>
                  <a:schemeClr val="dk1"/>
                </a:solidFill>
                <a:latin typeface="Times New Roman"/>
                <a:ea typeface="Times New Roman"/>
                <a:cs typeface="B Nazanin"/>
              </a:rPr>
              <a:t>گونه دردی در پی سقوط می‌تواند به سختی و مشکل حرکتی منجر شود که می‌تواند تعادل و توانایی راه رفتن ایمن را تحت تأثیر قرار دهد.</a:t>
            </a:r>
            <a:endParaRPr lang="en-US" sz="2400" dirty="0">
              <a:solidFill>
                <a:schemeClr val="dk1"/>
              </a:solidFill>
              <a:latin typeface="Times New Roman"/>
              <a:ea typeface="Times New Roman"/>
              <a:cs typeface="B Nazanin"/>
            </a:endParaRPr>
          </a:p>
        </p:txBody>
      </p:sp>
      <p:sp>
        <p:nvSpPr>
          <p:cNvPr id="11" name="Rectangle 10"/>
          <p:cNvSpPr/>
          <p:nvPr/>
        </p:nvSpPr>
        <p:spPr>
          <a:xfrm>
            <a:off x="128938" y="4581128"/>
            <a:ext cx="8835549" cy="1800493"/>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تغییر در </a:t>
            </a:r>
            <a:r>
              <a:rPr lang="fa-IR" sz="2800" b="1" dirty="0" smtClean="0">
                <a:solidFill>
                  <a:srgbClr val="FF0000"/>
                </a:solidFill>
                <a:latin typeface="Times New Roman"/>
                <a:ea typeface="Times New Roman"/>
                <a:cs typeface="B Nazanin"/>
              </a:rPr>
              <a:t>وضعیت </a:t>
            </a:r>
            <a:r>
              <a:rPr lang="fa-IR" sz="2800" b="1" dirty="0" smtClean="0">
                <a:solidFill>
                  <a:srgbClr val="FF0000"/>
                </a:solidFill>
                <a:latin typeface="Times New Roman"/>
                <a:ea typeface="Times New Roman"/>
                <a:cs typeface="B Nazanin"/>
              </a:rPr>
              <a:t>فعلی</a:t>
            </a:r>
            <a:r>
              <a:rPr lang="fa-IR" sz="2000" b="1" dirty="0" smtClean="0">
                <a:solidFill>
                  <a:srgbClr val="FF0000"/>
                </a:solidFill>
                <a:latin typeface="Times New Roman"/>
                <a:ea typeface="Times New Roman"/>
                <a:cs typeface="B Nazanin"/>
              </a:rPr>
              <a:t> </a:t>
            </a:r>
            <a:r>
              <a:rPr lang="en-US" sz="2000" b="1" dirty="0" smtClean="0">
                <a:solidFill>
                  <a:srgbClr val="FF0000"/>
                </a:solidFill>
                <a:latin typeface="Times New Roman"/>
                <a:ea typeface="Times New Roman"/>
                <a:cs typeface="B Nazanin"/>
              </a:rPr>
              <a:t>(be-</a:t>
            </a:r>
            <a:r>
              <a:rPr lang="en-US" sz="2000" b="1" dirty="0" err="1" smtClean="0">
                <a:solidFill>
                  <a:srgbClr val="FF0000"/>
                </a:solidFill>
                <a:latin typeface="Times New Roman"/>
                <a:ea typeface="Times New Roman"/>
                <a:cs typeface="B Nazanin"/>
              </a:rPr>
              <a:t>clauded</a:t>
            </a:r>
            <a:r>
              <a:rPr lang="en-US" sz="2000" b="1" dirty="0" smtClean="0">
                <a:solidFill>
                  <a:srgbClr val="FF0000"/>
                </a:solidFill>
                <a:latin typeface="Times New Roman"/>
                <a:ea typeface="Times New Roman"/>
                <a:cs typeface="B Nazanin"/>
              </a:rPr>
              <a:t> Dementia)</a:t>
            </a:r>
            <a:r>
              <a:rPr lang="fa-IR" sz="2800" b="1" dirty="0" smtClean="0">
                <a:solidFill>
                  <a:srgbClr val="FF0000"/>
                </a:solidFill>
                <a:latin typeface="Times New Roman"/>
                <a:ea typeface="Times New Roman"/>
                <a:cs typeface="B Nazanin"/>
              </a:rPr>
              <a:t>: </a:t>
            </a:r>
            <a:r>
              <a:rPr lang="fa-IR" sz="2400" dirty="0">
                <a:solidFill>
                  <a:schemeClr val="dk1"/>
                </a:solidFill>
                <a:latin typeface="Times New Roman"/>
                <a:ea typeface="Times New Roman"/>
                <a:cs typeface="B Nazanin"/>
              </a:rPr>
              <a:t>هر وقت یک بیماری حاد در یک فرد سالمند آشکار گردد، مانند عفونت مجاری ادرار (</a:t>
            </a:r>
            <a:r>
              <a:rPr lang="en-US" sz="2400" dirty="0">
                <a:solidFill>
                  <a:schemeClr val="dk1"/>
                </a:solidFill>
                <a:latin typeface="Times New Roman"/>
                <a:ea typeface="Times New Roman"/>
                <a:cs typeface="B Nazanin"/>
              </a:rPr>
              <a:t>UTI</a:t>
            </a:r>
            <a:r>
              <a:rPr lang="fa-IR" sz="2400" dirty="0">
                <a:solidFill>
                  <a:schemeClr val="dk1"/>
                </a:solidFill>
                <a:latin typeface="Times New Roman"/>
                <a:ea typeface="Times New Roman"/>
                <a:cs typeface="B Nazanin"/>
              </a:rPr>
              <a:t>)، پنومونی و یا افت قند خون، گفته می‌شود که این فرد </a:t>
            </a:r>
            <a:r>
              <a:rPr lang="fa-IR" sz="2400" dirty="0">
                <a:solidFill>
                  <a:srgbClr val="7030A0"/>
                </a:solidFill>
                <a:latin typeface="Times New Roman"/>
                <a:ea typeface="Times New Roman"/>
                <a:cs typeface="B Nazanin"/>
              </a:rPr>
              <a:t>تغییر در وضعیت را متحمل </a:t>
            </a:r>
            <a:r>
              <a:rPr lang="fa-IR" sz="2400" dirty="0">
                <a:solidFill>
                  <a:schemeClr val="dk1"/>
                </a:solidFill>
                <a:latin typeface="Times New Roman"/>
                <a:ea typeface="Times New Roman"/>
                <a:cs typeface="B Nazanin"/>
              </a:rPr>
              <a:t>شده است. </a:t>
            </a:r>
            <a:r>
              <a:rPr lang="fa-IR" sz="2400" dirty="0">
                <a:solidFill>
                  <a:srgbClr val="7030A0"/>
                </a:solidFill>
                <a:latin typeface="Times New Roman"/>
                <a:ea typeface="Times New Roman"/>
                <a:cs typeface="B Nazanin"/>
              </a:rPr>
              <a:t>هر بیماری که سبب تغییر در وضعیت </a:t>
            </a:r>
            <a:r>
              <a:rPr lang="fa-IR" sz="2400" dirty="0">
                <a:solidFill>
                  <a:schemeClr val="dk1"/>
                </a:solidFill>
                <a:latin typeface="Times New Roman"/>
                <a:ea typeface="Times New Roman"/>
                <a:cs typeface="B Nazanin"/>
              </a:rPr>
              <a:t>گردد، می‌تواند خطر سقوط را افزایش دهد.</a:t>
            </a:r>
            <a:endParaRPr lang="en-US" sz="2400" dirty="0">
              <a:solidFill>
                <a:schemeClr val="dk1"/>
              </a:solidFill>
              <a:latin typeface="Times New Roman"/>
              <a:ea typeface="Times New Roman"/>
              <a:cs typeface="B Nazanin"/>
            </a:endParaRPr>
          </a:p>
        </p:txBody>
      </p:sp>
      <p:sp>
        <p:nvSpPr>
          <p:cNvPr id="12" name="Rectangle 11"/>
          <p:cNvSpPr/>
          <p:nvPr/>
        </p:nvSpPr>
        <p:spPr>
          <a:xfrm>
            <a:off x="251520" y="1870373"/>
            <a:ext cx="8640960" cy="1846659"/>
          </a:xfrm>
          <a:prstGeom prst="rect">
            <a:avLst/>
          </a:prstGeom>
        </p:spPr>
        <p:txBody>
          <a:bodyPr wrap="square">
            <a:spAutoFit/>
          </a:bodyPr>
          <a:lstStyle/>
          <a:p>
            <a:pPr lvl="0" algn="just" rtl="1">
              <a:lnSpc>
                <a:spcPct val="150000"/>
              </a:lnSpc>
            </a:pPr>
            <a:r>
              <a:rPr lang="fa-IR" sz="2800" b="1" dirty="0" smtClean="0">
                <a:solidFill>
                  <a:srgbClr val="FF0000"/>
                </a:solidFill>
                <a:latin typeface="Times New Roman"/>
                <a:ea typeface="Times New Roman"/>
                <a:cs typeface="B Nazanin"/>
              </a:rPr>
              <a:t>-سقوط </a:t>
            </a:r>
            <a:r>
              <a:rPr lang="fa-IR" sz="2800" b="1" dirty="0">
                <a:solidFill>
                  <a:srgbClr val="FF0000"/>
                </a:solidFill>
                <a:latin typeface="Times New Roman"/>
                <a:ea typeface="Times New Roman"/>
                <a:cs typeface="B Nazanin"/>
              </a:rPr>
              <a:t>های </a:t>
            </a:r>
            <a:r>
              <a:rPr lang="fa-IR" sz="2800" b="1" dirty="0" smtClean="0">
                <a:solidFill>
                  <a:srgbClr val="FF0000"/>
                </a:solidFill>
                <a:latin typeface="Times New Roman"/>
                <a:ea typeface="Times New Roman"/>
                <a:cs typeface="B Nazanin"/>
              </a:rPr>
              <a:t>قبلی: </a:t>
            </a:r>
            <a:r>
              <a:rPr lang="fa-IR" sz="2400" dirty="0" smtClean="0">
                <a:solidFill>
                  <a:schemeClr val="dk1"/>
                </a:solidFill>
                <a:latin typeface="Times New Roman"/>
                <a:ea typeface="Times New Roman"/>
                <a:cs typeface="B Nazanin"/>
              </a:rPr>
              <a:t>سالمندانی </a:t>
            </a:r>
            <a:r>
              <a:rPr lang="fa-IR" sz="2400" dirty="0">
                <a:solidFill>
                  <a:schemeClr val="dk1"/>
                </a:solidFill>
                <a:latin typeface="Times New Roman"/>
                <a:ea typeface="Times New Roman"/>
                <a:cs typeface="B Nazanin"/>
              </a:rPr>
              <a:t>که قبلاً زمین خورده باشند، احتمال زیاد تری وجود دارد که مجدداً زمین بخورند. زمین خوردن ها اغلب یک نشانه ای از یک مشکل یا چند مشکل </a:t>
            </a:r>
            <a:r>
              <a:rPr lang="fa-IR" sz="2400" dirty="0" smtClean="0">
                <a:solidFill>
                  <a:schemeClr val="dk1"/>
                </a:solidFill>
                <a:latin typeface="Times New Roman"/>
                <a:ea typeface="Times New Roman"/>
                <a:cs typeface="B Nazanin"/>
              </a:rPr>
              <a:t>و </a:t>
            </a:r>
            <a:r>
              <a:rPr lang="fa-IR" sz="2400" dirty="0">
                <a:solidFill>
                  <a:schemeClr val="dk1"/>
                </a:solidFill>
                <a:latin typeface="Times New Roman"/>
                <a:ea typeface="Times New Roman"/>
                <a:cs typeface="B Nazanin"/>
              </a:rPr>
              <a:t>یا شرایط و اوضاع خطرناک محیطی.</a:t>
            </a:r>
            <a:endParaRPr lang="en-US" sz="24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250532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3" name="Rectangle 2"/>
          <p:cNvSpPr/>
          <p:nvPr/>
        </p:nvSpPr>
        <p:spPr>
          <a:xfrm>
            <a:off x="251520" y="1626473"/>
            <a:ext cx="8640960" cy="4016484"/>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افت قدرت </a:t>
            </a:r>
            <a:r>
              <a:rPr lang="fa-IR" sz="2800" b="1" dirty="0" smtClean="0">
                <a:solidFill>
                  <a:srgbClr val="FF0000"/>
                </a:solidFill>
                <a:latin typeface="Times New Roman"/>
                <a:ea typeface="Times New Roman"/>
                <a:cs typeface="B Nazanin"/>
              </a:rPr>
              <a:t>بينايي: </a:t>
            </a:r>
            <a:r>
              <a:rPr lang="fa-IR" sz="2400" b="1" dirty="0" smtClean="0">
                <a:solidFill>
                  <a:schemeClr val="dk1"/>
                </a:solidFill>
                <a:latin typeface="Times New Roman"/>
                <a:ea typeface="Times New Roman"/>
                <a:cs typeface="B Nazanin"/>
              </a:rPr>
              <a:t>بيماري </a:t>
            </a:r>
            <a:r>
              <a:rPr lang="fa-IR" sz="2400" b="1" dirty="0">
                <a:solidFill>
                  <a:schemeClr val="dk1"/>
                </a:solidFill>
                <a:latin typeface="Times New Roman"/>
                <a:ea typeface="Times New Roman"/>
                <a:cs typeface="B Nazanin"/>
              </a:rPr>
              <a:t>هاي چشمي از قبيل گلوكوم، آب مرواريد و لكه زرد مي توانند </a:t>
            </a:r>
            <a:r>
              <a:rPr lang="fa-IR" sz="2400" b="1" dirty="0">
                <a:solidFill>
                  <a:srgbClr val="7030A0"/>
                </a:solidFill>
                <a:latin typeface="Times New Roman"/>
                <a:ea typeface="Times New Roman"/>
                <a:cs typeface="B Nazanin"/>
              </a:rPr>
              <a:t>ادراك عمقي را تغيير داده و تيرگي و عدم وضوح </a:t>
            </a:r>
            <a:r>
              <a:rPr lang="fa-IR" sz="2400" b="1" dirty="0">
                <a:solidFill>
                  <a:schemeClr val="dk1"/>
                </a:solidFill>
                <a:latin typeface="Times New Roman"/>
                <a:ea typeface="Times New Roman"/>
                <a:cs typeface="B Nazanin"/>
              </a:rPr>
              <a:t>را سبب مي شوند. اين باعث مي شود كه سالمندان موانع و خطرات سر راهشان را نبينند و مي تواند به </a:t>
            </a:r>
            <a:r>
              <a:rPr lang="fa-IR" sz="2400" b="1" dirty="0">
                <a:solidFill>
                  <a:srgbClr val="7030A0"/>
                </a:solidFill>
                <a:latin typeface="Times New Roman"/>
                <a:ea typeface="Times New Roman"/>
                <a:cs typeface="B Nazanin"/>
              </a:rPr>
              <a:t>سر خوردن و لغزيدن</a:t>
            </a:r>
            <a:r>
              <a:rPr lang="fa-IR" sz="2400" b="1" dirty="0">
                <a:solidFill>
                  <a:schemeClr val="dk1"/>
                </a:solidFill>
                <a:latin typeface="Times New Roman"/>
                <a:ea typeface="Times New Roman"/>
                <a:cs typeface="B Nazanin"/>
              </a:rPr>
              <a:t> منجر شود.</a:t>
            </a:r>
            <a:endParaRPr lang="en-US" sz="2400" b="1" dirty="0">
              <a:solidFill>
                <a:schemeClr val="dk1"/>
              </a:solidFill>
              <a:latin typeface="Times New Roman"/>
              <a:ea typeface="Times New Roman"/>
              <a:cs typeface="B Nazanin"/>
            </a:endParaRPr>
          </a:p>
          <a:p>
            <a:pPr algn="just" rtl="1">
              <a:lnSpc>
                <a:spcPct val="150000"/>
              </a:lnSpc>
            </a:pPr>
            <a:r>
              <a:rPr lang="fa-IR" sz="2400" b="1" dirty="0">
                <a:solidFill>
                  <a:srgbClr val="7030A0"/>
                </a:solidFill>
                <a:latin typeface="Times New Roman"/>
                <a:ea typeface="Times New Roman"/>
                <a:cs typeface="B Nazanin"/>
              </a:rPr>
              <a:t>عينك هاي كثيف و نا مرتب، </a:t>
            </a:r>
            <a:r>
              <a:rPr lang="fa-IR" sz="2400" b="1" dirty="0">
                <a:solidFill>
                  <a:schemeClr val="dk1"/>
                </a:solidFill>
                <a:latin typeface="Times New Roman"/>
                <a:ea typeface="Times New Roman"/>
                <a:cs typeface="B Nazanin"/>
              </a:rPr>
              <a:t>و يا </a:t>
            </a:r>
            <a:r>
              <a:rPr lang="fa-IR" sz="2400" b="1" dirty="0">
                <a:solidFill>
                  <a:srgbClr val="7030A0"/>
                </a:solidFill>
                <a:latin typeface="Times New Roman"/>
                <a:ea typeface="Times New Roman"/>
                <a:cs typeface="B Nazanin"/>
              </a:rPr>
              <a:t>عدم استفاده از عينك به هنگام ضرورت</a:t>
            </a:r>
            <a:r>
              <a:rPr lang="fa-IR" sz="2400" b="1" dirty="0">
                <a:solidFill>
                  <a:schemeClr val="dk1"/>
                </a:solidFill>
                <a:latin typeface="Times New Roman"/>
                <a:ea typeface="Times New Roman"/>
                <a:cs typeface="B Nazanin"/>
              </a:rPr>
              <a:t> نيز مي تواند خطر سقوط را افزايش دهد</a:t>
            </a:r>
            <a:r>
              <a:rPr lang="fa-IR" sz="2400" b="1" dirty="0" smtClean="0">
                <a:solidFill>
                  <a:schemeClr val="dk1"/>
                </a:solidFill>
                <a:latin typeface="Times New Roman"/>
                <a:ea typeface="Times New Roman"/>
                <a:cs typeface="B Nazanin"/>
              </a:rPr>
              <a:t>.</a:t>
            </a:r>
          </a:p>
          <a:p>
            <a:pPr algn="just" rtl="1">
              <a:lnSpc>
                <a:spcPct val="150000"/>
              </a:lnSpc>
            </a:pPr>
            <a:r>
              <a:rPr lang="fa-IR" sz="2400" b="1" dirty="0" smtClean="0">
                <a:solidFill>
                  <a:schemeClr val="dk1"/>
                </a:solidFill>
                <a:latin typeface="Times New Roman"/>
                <a:ea typeface="Times New Roman"/>
                <a:cs typeface="B Nazanin"/>
              </a:rPr>
              <a:t> </a:t>
            </a:r>
            <a:r>
              <a:rPr lang="fa-IR" sz="2400" b="1" dirty="0">
                <a:solidFill>
                  <a:srgbClr val="C00000"/>
                </a:solidFill>
                <a:latin typeface="Times New Roman"/>
                <a:ea typeface="Times New Roman"/>
                <a:cs typeface="B Nazanin"/>
              </a:rPr>
              <a:t>بينايي كم </a:t>
            </a:r>
            <a:r>
              <a:rPr lang="fa-IR" sz="2400" b="1" dirty="0">
                <a:solidFill>
                  <a:schemeClr val="dk1"/>
                </a:solidFill>
                <a:latin typeface="Times New Roman"/>
                <a:ea typeface="Times New Roman"/>
                <a:cs typeface="B Nazanin"/>
              </a:rPr>
              <a:t>عامل مهمي در </a:t>
            </a:r>
            <a:r>
              <a:rPr lang="fa-IR" sz="2400" b="1" dirty="0">
                <a:solidFill>
                  <a:srgbClr val="7030A0"/>
                </a:solidFill>
                <a:latin typeface="Times New Roman"/>
                <a:ea typeface="Times New Roman"/>
                <a:cs typeface="B Nazanin"/>
              </a:rPr>
              <a:t>سقوط هاي همراه با آسيب </a:t>
            </a:r>
            <a:r>
              <a:rPr lang="fa-IR" sz="2400" b="1" dirty="0">
                <a:solidFill>
                  <a:schemeClr val="dk1"/>
                </a:solidFill>
                <a:latin typeface="Times New Roman"/>
                <a:ea typeface="Times New Roman"/>
                <a:cs typeface="B Nazanin"/>
              </a:rPr>
              <a:t>محسوب مي شود. در حقيقت، بينايي كم به خطر مضاعف شكستگي لگن مربوط مي شود. </a:t>
            </a:r>
            <a:endParaRPr lang="fa-IR" sz="2400" b="1" dirty="0" smtClean="0">
              <a:solidFill>
                <a:schemeClr val="dk1"/>
              </a:solidFill>
              <a:latin typeface="Times New Roman"/>
              <a:ea typeface="Times New Roman"/>
              <a:cs typeface="B Nazanin"/>
            </a:endParaRPr>
          </a:p>
          <a:p>
            <a:pPr algn="just" rtl="1">
              <a:lnSpc>
                <a:spcPct val="150000"/>
              </a:lnSpc>
            </a:pPr>
            <a:r>
              <a:rPr lang="fa-IR" sz="2400" b="1" dirty="0" smtClean="0">
                <a:solidFill>
                  <a:srgbClr val="7030A0"/>
                </a:solidFill>
                <a:latin typeface="Times New Roman"/>
                <a:ea typeface="Times New Roman"/>
                <a:cs typeface="B Nazanin"/>
              </a:rPr>
              <a:t>بینایی کم همراه با کاهش روشنایی </a:t>
            </a:r>
            <a:r>
              <a:rPr lang="fa-IR" sz="2400" b="1" dirty="0" smtClean="0">
                <a:solidFill>
                  <a:schemeClr val="dk1"/>
                </a:solidFill>
                <a:latin typeface="Times New Roman"/>
                <a:ea typeface="Times New Roman"/>
                <a:cs typeface="B Nazanin"/>
              </a:rPr>
              <a:t>مي </a:t>
            </a:r>
            <a:r>
              <a:rPr lang="fa-IR" sz="2400" b="1" dirty="0">
                <a:solidFill>
                  <a:schemeClr val="dk1"/>
                </a:solidFill>
                <a:latin typeface="Times New Roman"/>
                <a:ea typeface="Times New Roman"/>
                <a:cs typeface="B Nazanin"/>
              </a:rPr>
              <a:t>تواند به سُرخوردن ها و لغزيدن ها منجر </a:t>
            </a:r>
            <a:r>
              <a:rPr lang="fa-IR" sz="2400" b="1" dirty="0" smtClean="0">
                <a:solidFill>
                  <a:schemeClr val="dk1"/>
                </a:solidFill>
                <a:latin typeface="Times New Roman"/>
                <a:ea typeface="Times New Roman"/>
                <a:cs typeface="B Nazanin"/>
              </a:rPr>
              <a:t>شود</a:t>
            </a:r>
            <a:r>
              <a:rPr lang="fa-IR" sz="2400" b="1" dirty="0" smtClean="0">
                <a:solidFill>
                  <a:schemeClr val="dk1"/>
                </a:solidFill>
                <a:latin typeface="Times New Roman"/>
                <a:ea typeface="Times New Roman"/>
                <a:cs typeface="B Nazanin"/>
              </a:rPr>
              <a:t>.</a:t>
            </a:r>
            <a:endParaRPr lang="fa-IR" sz="2400" b="1" dirty="0" smtClean="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2288960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3" name="Rectangle 2"/>
          <p:cNvSpPr/>
          <p:nvPr/>
        </p:nvSpPr>
        <p:spPr>
          <a:xfrm>
            <a:off x="251520" y="1232748"/>
            <a:ext cx="8640960" cy="2862322"/>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مشكلات </a:t>
            </a:r>
            <a:r>
              <a:rPr lang="fa-IR" sz="2800" b="1" dirty="0" smtClean="0">
                <a:solidFill>
                  <a:srgbClr val="FF0000"/>
                </a:solidFill>
                <a:latin typeface="Times New Roman"/>
                <a:ea typeface="Times New Roman"/>
                <a:cs typeface="B Nazanin"/>
              </a:rPr>
              <a:t>ارتباطي:</a:t>
            </a:r>
            <a:r>
              <a:rPr lang="fa-IR" sz="2400" b="1" dirty="0" smtClean="0">
                <a:solidFill>
                  <a:srgbClr val="FF0000"/>
                </a:solidFill>
                <a:latin typeface="Times New Roman"/>
                <a:ea typeface="Times New Roman"/>
                <a:cs typeface="B Nazanin"/>
              </a:rPr>
              <a:t> </a:t>
            </a:r>
            <a:r>
              <a:rPr lang="fa-IR" sz="2400" b="1" dirty="0" smtClean="0">
                <a:solidFill>
                  <a:schemeClr val="dk1"/>
                </a:solidFill>
                <a:latin typeface="Times New Roman"/>
                <a:ea typeface="Times New Roman"/>
                <a:cs typeface="B Nazanin"/>
              </a:rPr>
              <a:t>ارتباط </a:t>
            </a:r>
            <a:r>
              <a:rPr lang="fa-IR" sz="2400" b="1" dirty="0">
                <a:solidFill>
                  <a:schemeClr val="dk1"/>
                </a:solidFill>
                <a:latin typeface="Times New Roman"/>
                <a:ea typeface="Times New Roman"/>
                <a:cs typeface="B Nazanin"/>
              </a:rPr>
              <a:t>معيوب به دلیل شرايطي مانند </a:t>
            </a:r>
            <a:r>
              <a:rPr lang="fa-IR" sz="2400" b="1" u="sng" dirty="0">
                <a:solidFill>
                  <a:srgbClr val="FF0000"/>
                </a:solidFill>
                <a:latin typeface="Times New Roman"/>
                <a:ea typeface="Times New Roman"/>
                <a:cs typeface="B Nazanin"/>
              </a:rPr>
              <a:t>سكته، دمانس </a:t>
            </a:r>
            <a:r>
              <a:rPr lang="fa-IR" sz="2400" b="1" dirty="0" smtClean="0">
                <a:solidFill>
                  <a:schemeClr val="dk1"/>
                </a:solidFill>
                <a:latin typeface="Times New Roman"/>
                <a:ea typeface="Times New Roman"/>
                <a:cs typeface="B Nazanin"/>
              </a:rPr>
              <a:t>و </a:t>
            </a:r>
            <a:r>
              <a:rPr lang="fa-IR" sz="2400" b="1" dirty="0">
                <a:solidFill>
                  <a:schemeClr val="dk1"/>
                </a:solidFill>
                <a:latin typeface="Times New Roman"/>
                <a:ea typeface="Times New Roman"/>
                <a:cs typeface="B Nazanin"/>
              </a:rPr>
              <a:t>يا صحبت كردن به يك زبان </a:t>
            </a:r>
            <a:r>
              <a:rPr lang="fa-IR" sz="2400" b="1" dirty="0" smtClean="0">
                <a:solidFill>
                  <a:schemeClr val="dk1"/>
                </a:solidFill>
                <a:latin typeface="Times New Roman"/>
                <a:ea typeface="Times New Roman"/>
                <a:cs typeface="B Nazanin"/>
              </a:rPr>
              <a:t>دیگر، </a:t>
            </a:r>
            <a:r>
              <a:rPr lang="fa-IR" sz="2400" b="1" dirty="0">
                <a:solidFill>
                  <a:schemeClr val="dk1"/>
                </a:solidFill>
                <a:latin typeface="Times New Roman"/>
                <a:ea typeface="Times New Roman"/>
                <a:cs typeface="B Nazanin"/>
              </a:rPr>
              <a:t>مي‌تواند بر امنيت سالمندان تأثير گذار باشد. </a:t>
            </a:r>
            <a:r>
              <a:rPr lang="fa-IR" sz="2400" b="1" u="sng" dirty="0">
                <a:solidFill>
                  <a:srgbClr val="FF0000"/>
                </a:solidFill>
                <a:latin typeface="Times New Roman"/>
                <a:ea typeface="Times New Roman"/>
                <a:cs typeface="B Nazanin"/>
              </a:rPr>
              <a:t>عدم توانايي در آشكار ساختن نياز ها و خواسته ها و عدم توانايي درك احتياطات </a:t>
            </a:r>
            <a:r>
              <a:rPr lang="fa-IR" sz="2400" b="1" dirty="0">
                <a:solidFill>
                  <a:schemeClr val="dk1"/>
                </a:solidFill>
                <a:latin typeface="Times New Roman"/>
                <a:ea typeface="Times New Roman"/>
                <a:cs typeface="B Nazanin"/>
              </a:rPr>
              <a:t>امنيتي ممكن است سبب شوند كه اين افراد براي انجام فعاليت هايي تلاش كنند كه نبايد بدون كمك آن ها را انجام دهند.</a:t>
            </a:r>
            <a:endParaRPr lang="en-US" sz="2400" b="1" dirty="0">
              <a:solidFill>
                <a:schemeClr val="dk1"/>
              </a:solidFill>
              <a:latin typeface="Times New Roman"/>
              <a:ea typeface="Times New Roman"/>
              <a:cs typeface="B Nazanin"/>
            </a:endParaRPr>
          </a:p>
          <a:p>
            <a:pPr lvl="0" algn="just" rtl="1">
              <a:lnSpc>
                <a:spcPct val="150000"/>
              </a:lnSpc>
            </a:pPr>
            <a:endParaRPr lang="en-US" sz="2000" b="1" dirty="0">
              <a:solidFill>
                <a:schemeClr val="dk1"/>
              </a:solidFill>
              <a:latin typeface="Times New Roman"/>
              <a:ea typeface="Times New Roman"/>
              <a:cs typeface="B Nazanin"/>
            </a:endParaRPr>
          </a:p>
        </p:txBody>
      </p:sp>
      <p:sp>
        <p:nvSpPr>
          <p:cNvPr id="2" name="Rectangle 1"/>
          <p:cNvSpPr/>
          <p:nvPr/>
        </p:nvSpPr>
        <p:spPr>
          <a:xfrm>
            <a:off x="251520" y="4023062"/>
            <a:ext cx="8784976" cy="2492990"/>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افت قدرت </a:t>
            </a:r>
            <a:r>
              <a:rPr lang="fa-IR" sz="2800" b="1" dirty="0" smtClean="0">
                <a:solidFill>
                  <a:srgbClr val="FF0000"/>
                </a:solidFill>
                <a:latin typeface="Times New Roman"/>
                <a:ea typeface="Times New Roman"/>
                <a:cs typeface="B Nazanin"/>
              </a:rPr>
              <a:t>شنوايي: </a:t>
            </a:r>
            <a:r>
              <a:rPr lang="fa-IR" sz="2400" b="1" dirty="0" smtClean="0">
                <a:solidFill>
                  <a:schemeClr val="dk1"/>
                </a:solidFill>
                <a:latin typeface="Times New Roman"/>
                <a:ea typeface="Times New Roman"/>
                <a:cs typeface="B Nazanin"/>
              </a:rPr>
              <a:t>مكانيسم </a:t>
            </a:r>
            <a:r>
              <a:rPr lang="fa-IR" sz="2400" b="1" dirty="0">
                <a:solidFill>
                  <a:schemeClr val="dk1"/>
                </a:solidFill>
                <a:latin typeface="Times New Roman"/>
                <a:ea typeface="Times New Roman"/>
                <a:cs typeface="B Nazanin"/>
              </a:rPr>
              <a:t>هاي حسي در گوش كمك مي كنند تا </a:t>
            </a:r>
            <a:r>
              <a:rPr lang="fa-IR" sz="2400" b="1" dirty="0">
                <a:solidFill>
                  <a:srgbClr val="FF0000"/>
                </a:solidFill>
                <a:latin typeface="Times New Roman"/>
                <a:ea typeface="Times New Roman"/>
                <a:cs typeface="B Nazanin"/>
              </a:rPr>
              <a:t>تعادل </a:t>
            </a:r>
            <a:r>
              <a:rPr lang="fa-IR" sz="2400" b="1" dirty="0" smtClean="0">
                <a:solidFill>
                  <a:srgbClr val="FF0000"/>
                </a:solidFill>
                <a:latin typeface="Times New Roman"/>
                <a:ea typeface="Times New Roman"/>
                <a:cs typeface="B Nazanin"/>
              </a:rPr>
              <a:t>فرد</a:t>
            </a:r>
            <a:r>
              <a:rPr lang="fa-IR" sz="2400" b="1" dirty="0" smtClean="0">
                <a:solidFill>
                  <a:schemeClr val="dk1"/>
                </a:solidFill>
                <a:latin typeface="Times New Roman"/>
                <a:ea typeface="Times New Roman"/>
                <a:cs typeface="B Nazanin"/>
              </a:rPr>
              <a:t>حفظ </a:t>
            </a:r>
            <a:r>
              <a:rPr lang="fa-IR" sz="2400" b="1" dirty="0">
                <a:solidFill>
                  <a:schemeClr val="dk1"/>
                </a:solidFill>
                <a:latin typeface="Times New Roman"/>
                <a:ea typeface="Times New Roman"/>
                <a:cs typeface="B Nazanin"/>
              </a:rPr>
              <a:t>شود. در نتيجه هر نوع آسيب در شنوايي مي تواند به </a:t>
            </a:r>
            <a:r>
              <a:rPr lang="fa-IR" sz="2400" b="1" dirty="0">
                <a:solidFill>
                  <a:srgbClr val="7030A0"/>
                </a:solidFill>
                <a:latin typeface="Times New Roman"/>
                <a:ea typeface="Times New Roman"/>
                <a:cs typeface="B Nazanin"/>
              </a:rPr>
              <a:t>مشكلات تعادلي </a:t>
            </a:r>
            <a:r>
              <a:rPr lang="fa-IR" sz="2400" b="1" dirty="0">
                <a:solidFill>
                  <a:schemeClr val="dk1"/>
                </a:solidFill>
                <a:latin typeface="Times New Roman"/>
                <a:ea typeface="Times New Roman"/>
                <a:cs typeface="B Nazanin"/>
              </a:rPr>
              <a:t>منجر گردد. </a:t>
            </a:r>
            <a:r>
              <a:rPr lang="fa-IR" sz="2800" b="1" u="sng" dirty="0" smtClean="0">
                <a:solidFill>
                  <a:srgbClr val="FF0000"/>
                </a:solidFill>
                <a:latin typeface="Times New Roman"/>
                <a:ea typeface="Times New Roman"/>
                <a:cs typeface="B Nazanin"/>
              </a:rPr>
              <a:t>واكس </a:t>
            </a:r>
            <a:r>
              <a:rPr lang="fa-IR" sz="2800" b="1" u="sng" dirty="0">
                <a:solidFill>
                  <a:srgbClr val="FF0000"/>
                </a:solidFill>
                <a:latin typeface="Times New Roman"/>
                <a:ea typeface="Times New Roman"/>
                <a:cs typeface="B Nazanin"/>
              </a:rPr>
              <a:t>گوش فراوان و استفاده نكردن از </a:t>
            </a:r>
            <a:r>
              <a:rPr lang="fa-IR" sz="2800" b="1" u="sng" dirty="0" smtClean="0">
                <a:solidFill>
                  <a:srgbClr val="FF0000"/>
                </a:solidFill>
                <a:latin typeface="Times New Roman"/>
                <a:ea typeface="Times New Roman"/>
                <a:cs typeface="B Nazanin"/>
              </a:rPr>
              <a:t>سمعك فرد </a:t>
            </a:r>
            <a:r>
              <a:rPr lang="fa-IR" sz="2400" b="1" u="sng" dirty="0" smtClean="0">
                <a:solidFill>
                  <a:srgbClr val="FF0000"/>
                </a:solidFill>
                <a:latin typeface="Times New Roman"/>
                <a:ea typeface="Times New Roman"/>
                <a:cs typeface="B Nazanin"/>
              </a:rPr>
              <a:t>سالمند </a:t>
            </a:r>
            <a:r>
              <a:rPr lang="fa-IR" sz="2400" b="1" u="sng" dirty="0">
                <a:solidFill>
                  <a:srgbClr val="FF0000"/>
                </a:solidFill>
                <a:latin typeface="Times New Roman"/>
                <a:ea typeface="Times New Roman"/>
                <a:cs typeface="B Nazanin"/>
              </a:rPr>
              <a:t>ممكن است قادر نباشند به طور واضح بشنوند و دستورالعمل هاي امنيتي را درك كنند</a:t>
            </a:r>
            <a:r>
              <a:rPr lang="fa-IR" sz="2400" b="1" dirty="0">
                <a:solidFill>
                  <a:schemeClr val="dk1"/>
                </a:solidFill>
                <a:latin typeface="Times New Roman"/>
                <a:ea typeface="Times New Roman"/>
                <a:cs typeface="B Nazanin"/>
              </a:rPr>
              <a:t>، از </a:t>
            </a:r>
            <a:r>
              <a:rPr lang="fa-IR" sz="2400" b="1" dirty="0" smtClean="0">
                <a:solidFill>
                  <a:schemeClr val="dk1"/>
                </a:solidFill>
                <a:latin typeface="Times New Roman"/>
                <a:ea typeface="Times New Roman"/>
                <a:cs typeface="B Nazanin"/>
              </a:rPr>
              <a:t>قبيل درک آموزش لازم برای حفظ امنیت خود مانند چگونگی بلند شدن و نشستن</a:t>
            </a: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324225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4" name="Rectangle 3"/>
          <p:cNvSpPr/>
          <p:nvPr/>
        </p:nvSpPr>
        <p:spPr>
          <a:xfrm>
            <a:off x="215516" y="1930516"/>
            <a:ext cx="8712968" cy="4062651"/>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بي اختياري ادرار</a:t>
            </a:r>
            <a:r>
              <a:rPr lang="fa-IR" sz="2800" b="1" dirty="0" smtClean="0">
                <a:solidFill>
                  <a:srgbClr val="FF0000"/>
                </a:solidFill>
                <a:latin typeface="Times New Roman"/>
                <a:ea typeface="Times New Roman"/>
                <a:cs typeface="B Nazanin"/>
              </a:rPr>
              <a:t>:</a:t>
            </a:r>
            <a:r>
              <a:rPr lang="fa-IR" sz="24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عدم </a:t>
            </a:r>
            <a:r>
              <a:rPr lang="fa-IR" sz="2400" dirty="0">
                <a:solidFill>
                  <a:schemeClr val="dk1"/>
                </a:solidFill>
                <a:latin typeface="Times New Roman"/>
                <a:ea typeface="Times New Roman"/>
                <a:cs typeface="B Nazanin"/>
              </a:rPr>
              <a:t>توانايي كنترل عملكرد مثانه و ترس بی اختیاری ادراری منجر به حس فوريت در استفاده از دستشويي </a:t>
            </a:r>
            <a:r>
              <a:rPr lang="fa-IR" sz="2400" dirty="0" smtClean="0">
                <a:solidFill>
                  <a:schemeClr val="dk1"/>
                </a:solidFill>
                <a:latin typeface="Times New Roman"/>
                <a:ea typeface="Times New Roman"/>
                <a:cs typeface="B Nazanin"/>
              </a:rPr>
              <a:t>شود</a:t>
            </a:r>
            <a:r>
              <a:rPr lang="fa-IR" sz="2400" dirty="0">
                <a:solidFill>
                  <a:schemeClr val="dk1"/>
                </a:solidFill>
                <a:latin typeface="Times New Roman"/>
                <a:ea typeface="Times New Roman"/>
                <a:cs typeface="B Nazanin"/>
              </a:rPr>
              <a:t>. </a:t>
            </a:r>
            <a:r>
              <a:rPr lang="fa-IR" sz="2400" dirty="0" smtClean="0">
                <a:solidFill>
                  <a:schemeClr val="dk1"/>
                </a:solidFill>
                <a:latin typeface="Times New Roman"/>
                <a:ea typeface="Times New Roman"/>
                <a:cs typeface="B Nazanin"/>
              </a:rPr>
              <a:t>اغلب </a:t>
            </a:r>
            <a:r>
              <a:rPr lang="fa-IR" sz="2400" dirty="0">
                <a:solidFill>
                  <a:schemeClr val="dk1"/>
                </a:solidFill>
                <a:latin typeface="Times New Roman"/>
                <a:ea typeface="Times New Roman"/>
                <a:cs typeface="B Nazanin"/>
              </a:rPr>
              <a:t>سالمندان </a:t>
            </a:r>
            <a:r>
              <a:rPr lang="fa-IR" sz="2400" dirty="0">
                <a:solidFill>
                  <a:srgbClr val="7030A0"/>
                </a:solidFill>
                <a:latin typeface="Times New Roman"/>
                <a:ea typeface="Times New Roman"/>
                <a:cs typeface="B Nazanin"/>
              </a:rPr>
              <a:t>با </a:t>
            </a:r>
            <a:r>
              <a:rPr lang="fa-IR" sz="2400" u="sng" dirty="0">
                <a:solidFill>
                  <a:srgbClr val="FF0000"/>
                </a:solidFill>
                <a:latin typeface="Times New Roman"/>
                <a:ea typeface="Times New Roman"/>
                <a:cs typeface="B Nazanin"/>
              </a:rPr>
              <a:t>عجله به سمت دستشويي </a:t>
            </a:r>
            <a:r>
              <a:rPr lang="fa-IR" sz="2400" dirty="0">
                <a:solidFill>
                  <a:schemeClr val="dk1"/>
                </a:solidFill>
                <a:latin typeface="Times New Roman"/>
                <a:ea typeface="Times New Roman"/>
                <a:cs typeface="B Nazanin"/>
              </a:rPr>
              <a:t>مي روند، كه در این شرایط </a:t>
            </a:r>
            <a:r>
              <a:rPr lang="fa-IR" sz="2400" dirty="0" smtClean="0">
                <a:solidFill>
                  <a:schemeClr val="dk1"/>
                </a:solidFill>
                <a:latin typeface="Times New Roman"/>
                <a:ea typeface="Times New Roman"/>
                <a:cs typeface="B Nazanin"/>
              </a:rPr>
              <a:t>ایمنی </a:t>
            </a:r>
            <a:r>
              <a:rPr lang="fa-IR" sz="2400" dirty="0">
                <a:solidFill>
                  <a:schemeClr val="dk1"/>
                </a:solidFill>
                <a:latin typeface="Times New Roman"/>
                <a:ea typeface="Times New Roman"/>
                <a:cs typeface="B Nazanin"/>
              </a:rPr>
              <a:t>کاهش یافته و در نتيجه به احتمال زياد دچار سقوط مي </a:t>
            </a:r>
            <a:r>
              <a:rPr lang="fa-IR" sz="2400" dirty="0" smtClean="0">
                <a:solidFill>
                  <a:schemeClr val="dk1"/>
                </a:solidFill>
                <a:latin typeface="Times New Roman"/>
                <a:ea typeface="Times New Roman"/>
                <a:cs typeface="B Nazanin"/>
              </a:rPr>
              <a:t>شوند.</a:t>
            </a:r>
          </a:p>
          <a:p>
            <a:pPr lvl="0" algn="just" rtl="1">
              <a:lnSpc>
                <a:spcPct val="150000"/>
              </a:lnSpc>
            </a:pPr>
            <a:r>
              <a:rPr lang="fa-IR" sz="2400" b="1" u="sng" dirty="0" smtClean="0">
                <a:solidFill>
                  <a:srgbClr val="FF0000"/>
                </a:solidFill>
                <a:latin typeface="Times New Roman"/>
                <a:ea typeface="Times New Roman"/>
                <a:cs typeface="B Nazanin"/>
              </a:rPr>
              <a:t>بلند </a:t>
            </a:r>
            <a:r>
              <a:rPr lang="fa-IR" sz="2400" b="1" u="sng" dirty="0">
                <a:solidFill>
                  <a:srgbClr val="FF0000"/>
                </a:solidFill>
                <a:latin typeface="Times New Roman"/>
                <a:ea typeface="Times New Roman"/>
                <a:cs typeface="B Nazanin"/>
              </a:rPr>
              <a:t>شدن از خواب </a:t>
            </a:r>
            <a:r>
              <a:rPr lang="fa-IR" sz="2400" u="sng" dirty="0">
                <a:solidFill>
                  <a:srgbClr val="FF0000"/>
                </a:solidFill>
                <a:latin typeface="Times New Roman"/>
                <a:ea typeface="Times New Roman"/>
                <a:cs typeface="B Nazanin"/>
              </a:rPr>
              <a:t>در طول شب جهت استفاده از دستشويي، ممكن است به </a:t>
            </a:r>
            <a:r>
              <a:rPr lang="fa-IR" sz="2400" b="1" u="sng" dirty="0">
                <a:solidFill>
                  <a:srgbClr val="FF0000"/>
                </a:solidFill>
                <a:latin typeface="Times New Roman"/>
                <a:ea typeface="Times New Roman"/>
                <a:cs typeface="B Nazanin"/>
              </a:rPr>
              <a:t>خاطر خواب آلودگي و روشنايي كم</a:t>
            </a:r>
            <a:r>
              <a:rPr lang="fa-IR" sz="2400" u="sng" dirty="0">
                <a:solidFill>
                  <a:srgbClr val="FF0000"/>
                </a:solidFill>
                <a:latin typeface="Times New Roman"/>
                <a:ea typeface="Times New Roman"/>
                <a:cs typeface="B Nazanin"/>
              </a:rPr>
              <a:t>، منجر به سقوط شود. </a:t>
            </a:r>
            <a:endParaRPr lang="fa-IR" sz="2400" u="sng" dirty="0" smtClean="0">
              <a:solidFill>
                <a:srgbClr val="FF0000"/>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بعضي </a:t>
            </a:r>
            <a:r>
              <a:rPr lang="fa-IR" sz="2400" dirty="0">
                <a:solidFill>
                  <a:schemeClr val="dk1"/>
                </a:solidFill>
                <a:latin typeface="Times New Roman"/>
                <a:ea typeface="Times New Roman"/>
                <a:cs typeface="B Nazanin"/>
              </a:rPr>
              <a:t>سالمندان ممكن است تا وقتي خود را به دستشويي برسانند، نتوانند ادرار خود را نگهدارند و احتمال دارد </a:t>
            </a:r>
            <a:r>
              <a:rPr lang="fa-IR" sz="2400" b="1" dirty="0">
                <a:solidFill>
                  <a:srgbClr val="7030A0"/>
                </a:solidFill>
                <a:latin typeface="Times New Roman"/>
                <a:ea typeface="Times New Roman"/>
                <a:cs typeface="B Nazanin"/>
              </a:rPr>
              <a:t>روي ادرار ریخته شده ی </a:t>
            </a:r>
            <a:r>
              <a:rPr lang="fa-IR" sz="2400" b="1" dirty="0" smtClean="0">
                <a:solidFill>
                  <a:srgbClr val="7030A0"/>
                </a:solidFill>
                <a:latin typeface="Times New Roman"/>
                <a:ea typeface="Times New Roman"/>
                <a:cs typeface="B Nazanin"/>
              </a:rPr>
              <a:t>خود، </a:t>
            </a:r>
            <a:r>
              <a:rPr lang="fa-IR" sz="2400" b="1" dirty="0">
                <a:solidFill>
                  <a:srgbClr val="7030A0"/>
                </a:solidFill>
                <a:latin typeface="Times New Roman"/>
                <a:ea typeface="Times New Roman"/>
                <a:cs typeface="B Nazanin"/>
              </a:rPr>
              <a:t>در روی زمین سُر </a:t>
            </a:r>
            <a:r>
              <a:rPr lang="fa-IR" sz="2400" dirty="0">
                <a:solidFill>
                  <a:schemeClr val="dk1"/>
                </a:solidFill>
                <a:latin typeface="Times New Roman"/>
                <a:ea typeface="Times New Roman"/>
                <a:cs typeface="B Nazanin"/>
              </a:rPr>
              <a:t>بخورند.</a:t>
            </a:r>
            <a:endParaRPr lang="en-US" sz="24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2355713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107504" y="1700808"/>
            <a:ext cx="9036496" cy="4752528"/>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4" name="Rectangle 3"/>
          <p:cNvSpPr/>
          <p:nvPr/>
        </p:nvSpPr>
        <p:spPr>
          <a:xfrm>
            <a:off x="0" y="1700808"/>
            <a:ext cx="9144000" cy="4154984"/>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تحلیل قدرت عضلانی دست ها و </a:t>
            </a:r>
            <a:r>
              <a:rPr lang="fa-IR" sz="2800" b="1" dirty="0" smtClean="0">
                <a:solidFill>
                  <a:srgbClr val="FF0000"/>
                </a:solidFill>
                <a:latin typeface="Times New Roman"/>
                <a:ea typeface="Times New Roman"/>
                <a:cs typeface="B Nazanin"/>
              </a:rPr>
              <a:t>پاها</a:t>
            </a:r>
            <a:r>
              <a:rPr lang="fa-IR" sz="24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بيماري </a:t>
            </a:r>
            <a:r>
              <a:rPr lang="fa-IR" sz="2400" dirty="0">
                <a:solidFill>
                  <a:schemeClr val="dk1"/>
                </a:solidFill>
                <a:latin typeface="Times New Roman"/>
                <a:ea typeface="Times New Roman"/>
                <a:cs typeface="B Nazanin"/>
              </a:rPr>
              <a:t>هايي همچون </a:t>
            </a:r>
            <a:r>
              <a:rPr lang="fa-IR" sz="2400" b="1" dirty="0">
                <a:solidFill>
                  <a:schemeClr val="dk1"/>
                </a:solidFill>
                <a:latin typeface="Times New Roman"/>
                <a:ea typeface="Times New Roman"/>
                <a:cs typeface="B Nazanin"/>
              </a:rPr>
              <a:t>آرتريت، </a:t>
            </a:r>
            <a:r>
              <a:rPr lang="fa-IR" sz="2400" b="1" u="sng" dirty="0">
                <a:solidFill>
                  <a:srgbClr val="FF0000"/>
                </a:solidFill>
                <a:latin typeface="Times New Roman"/>
                <a:ea typeface="Times New Roman"/>
                <a:cs typeface="B Nazanin"/>
              </a:rPr>
              <a:t>ديابت و سكته </a:t>
            </a:r>
            <a:r>
              <a:rPr lang="fa-IR" sz="2400" dirty="0">
                <a:solidFill>
                  <a:schemeClr val="dk1"/>
                </a:solidFill>
                <a:latin typeface="Times New Roman"/>
                <a:ea typeface="Times New Roman"/>
                <a:cs typeface="B Nazanin"/>
              </a:rPr>
              <a:t>مي توانند قدرت عضلاني در دست ها و پاها را تغيير دهند، در نتيجه استفاده از قدرت دست ها و پاها به </a:t>
            </a:r>
            <a:r>
              <a:rPr lang="fa-IR" sz="2400" dirty="0">
                <a:solidFill>
                  <a:srgbClr val="7030A0"/>
                </a:solidFill>
                <a:latin typeface="Times New Roman"/>
                <a:ea typeface="Times New Roman"/>
                <a:cs typeface="B Nazanin"/>
              </a:rPr>
              <a:t>هنگام بيرون آمدن از تخت و يا بلند شدن از روي صندلي يا رفتن به دستشويي</a:t>
            </a:r>
            <a:r>
              <a:rPr lang="fa-IR" sz="2400" dirty="0">
                <a:solidFill>
                  <a:schemeClr val="dk1"/>
                </a:solidFill>
                <a:latin typeface="Times New Roman"/>
                <a:ea typeface="Times New Roman"/>
                <a:cs typeface="B Nazanin"/>
              </a:rPr>
              <a:t>، بسيار سخت تر مي گردد. كه مي تواند به راحتي باعث از دست رفتن تعادل و </a:t>
            </a:r>
            <a:r>
              <a:rPr lang="fa-IR" sz="2400" b="1" dirty="0">
                <a:solidFill>
                  <a:schemeClr val="dk1"/>
                </a:solidFill>
                <a:latin typeface="Times New Roman"/>
                <a:ea typeface="Times New Roman"/>
                <a:cs typeface="B Nazanin"/>
              </a:rPr>
              <a:t>افزايش خطر سقوط </a:t>
            </a:r>
            <a:r>
              <a:rPr lang="fa-IR" sz="2400" dirty="0">
                <a:solidFill>
                  <a:schemeClr val="dk1"/>
                </a:solidFill>
                <a:latin typeface="Times New Roman"/>
                <a:ea typeface="Times New Roman"/>
                <a:cs typeface="B Nazanin"/>
              </a:rPr>
              <a:t>شود</a:t>
            </a:r>
            <a:r>
              <a:rPr lang="fa-IR" sz="2400" dirty="0" smtClean="0">
                <a:solidFill>
                  <a:schemeClr val="dk1"/>
                </a:solidFill>
                <a:latin typeface="Times New Roman"/>
                <a:ea typeface="Times New Roman"/>
                <a:cs typeface="B Nazanin"/>
              </a:rPr>
              <a:t>.</a:t>
            </a:r>
          </a:p>
          <a:p>
            <a:pPr lvl="0" algn="just" rtl="1">
              <a:lnSpc>
                <a:spcPct val="150000"/>
              </a:lnSpc>
            </a:pPr>
            <a:endParaRPr lang="en-US" sz="2400" dirty="0">
              <a:solidFill>
                <a:schemeClr val="dk1"/>
              </a:solidFill>
              <a:latin typeface="Times New Roman"/>
              <a:ea typeface="Times New Roman"/>
              <a:cs typeface="B Nazanin"/>
            </a:endParaRPr>
          </a:p>
          <a:p>
            <a:pPr algn="just" rtl="1">
              <a:lnSpc>
                <a:spcPct val="150000"/>
              </a:lnSpc>
            </a:pPr>
            <a:r>
              <a:rPr lang="fa-IR" sz="2400" b="1" dirty="0">
                <a:solidFill>
                  <a:srgbClr val="FF0000"/>
                </a:solidFill>
                <a:latin typeface="Times New Roman"/>
                <a:ea typeface="Times New Roman"/>
                <a:cs typeface="B Nazanin"/>
              </a:rPr>
              <a:t> </a:t>
            </a:r>
            <a:r>
              <a:rPr lang="fa-IR" sz="2800" b="1" dirty="0" smtClean="0">
                <a:solidFill>
                  <a:srgbClr val="FF0000"/>
                </a:solidFill>
                <a:latin typeface="Times New Roman"/>
                <a:ea typeface="Times New Roman"/>
                <a:cs typeface="B Nazanin"/>
              </a:rPr>
              <a:t>مشكلات </a:t>
            </a:r>
            <a:r>
              <a:rPr lang="fa-IR" sz="2800" b="1" dirty="0">
                <a:solidFill>
                  <a:srgbClr val="FF0000"/>
                </a:solidFill>
                <a:latin typeface="Times New Roman"/>
                <a:ea typeface="Times New Roman"/>
                <a:cs typeface="B Nazanin"/>
              </a:rPr>
              <a:t>تعادل و راه رفتن</a:t>
            </a:r>
            <a:r>
              <a:rPr lang="fa-IR" sz="24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اختلالاتی </a:t>
            </a:r>
            <a:r>
              <a:rPr lang="fa-IR" sz="2400" dirty="0">
                <a:solidFill>
                  <a:schemeClr val="dk1"/>
                </a:solidFill>
                <a:latin typeface="Times New Roman"/>
                <a:ea typeface="Times New Roman"/>
                <a:cs typeface="B Nazanin"/>
              </a:rPr>
              <a:t>همچون </a:t>
            </a:r>
            <a:r>
              <a:rPr lang="fa-IR" sz="2400" u="sng" dirty="0">
                <a:solidFill>
                  <a:srgbClr val="FF0000"/>
                </a:solidFill>
                <a:latin typeface="Times New Roman"/>
                <a:ea typeface="Times New Roman"/>
                <a:cs typeface="B Nazanin"/>
              </a:rPr>
              <a:t>سکته، آرتریت، دیابت، بیماری پارکینسون </a:t>
            </a:r>
            <a:r>
              <a:rPr lang="fa-IR" sz="2400" dirty="0">
                <a:solidFill>
                  <a:schemeClr val="dk1"/>
                </a:solidFill>
                <a:latin typeface="Times New Roman"/>
                <a:ea typeface="Times New Roman"/>
                <a:cs typeface="B Nazanin"/>
              </a:rPr>
              <a:t>ممکن است بر توانایی عضلانی سالمندان و زمان واکنش آنان تأثیر بگذارد. در نتیجه راه رفتن مشکل تر شده و کنترل تعادل و هماهنگی تحت تأثیر قرار می گیرد</a:t>
            </a:r>
            <a:r>
              <a:rPr lang="fa-IR" sz="2400" dirty="0"/>
              <a:t>.</a:t>
            </a:r>
            <a:endParaRPr lang="en-US" sz="2400" dirty="0"/>
          </a:p>
        </p:txBody>
      </p:sp>
    </p:spTree>
    <p:extLst>
      <p:ext uri="{BB962C8B-B14F-4D97-AF65-F5344CB8AC3E}">
        <p14:creationId xmlns:p14="http://schemas.microsoft.com/office/powerpoint/2010/main" val="325927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4" name="Rectangle 3"/>
          <p:cNvSpPr/>
          <p:nvPr/>
        </p:nvSpPr>
        <p:spPr>
          <a:xfrm>
            <a:off x="-10272" y="1628800"/>
            <a:ext cx="9144000" cy="4231928"/>
          </a:xfrm>
          <a:prstGeom prst="rect">
            <a:avLst/>
          </a:prstGeom>
        </p:spPr>
        <p:txBody>
          <a:bodyPr wrap="square">
            <a:spAutoFit/>
          </a:bodyPr>
          <a:lstStyle/>
          <a:p>
            <a:pPr lvl="0" algn="just" rtl="1">
              <a:lnSpc>
                <a:spcPct val="150000"/>
              </a:lnSpc>
            </a:pPr>
            <a:r>
              <a:rPr lang="fa-IR" sz="2800" dirty="0">
                <a:latin typeface="Times New Roman"/>
                <a:ea typeface="Times New Roman"/>
                <a:cs typeface="B Nazanin"/>
              </a:rPr>
              <a:t>استفاده از </a:t>
            </a:r>
            <a:r>
              <a:rPr lang="fa-IR" sz="2800" dirty="0">
                <a:latin typeface="Times New Roman"/>
                <a:ea typeface="Times New Roman"/>
                <a:cs typeface="B Nazanin"/>
              </a:rPr>
              <a:t>داروها</a:t>
            </a:r>
            <a:r>
              <a:rPr lang="fa-IR" sz="2800" dirty="0" smtClean="0">
                <a:latin typeface="Times New Roman"/>
                <a:ea typeface="Times New Roman"/>
                <a:cs typeface="B Nazanin"/>
              </a:rPr>
              <a:t>: </a:t>
            </a:r>
            <a:endParaRPr lang="fa-IR" sz="2800" dirty="0">
              <a:latin typeface="Times New Roman"/>
              <a:ea typeface="Times New Roman"/>
              <a:cs typeface="B Nazanin"/>
            </a:endParaRPr>
          </a:p>
          <a:p>
            <a:pPr marL="457200" lvl="0" indent="-457200" algn="just" rtl="1">
              <a:buFont typeface="Arial" pitchFamily="34" charset="0"/>
              <a:buChar char="•"/>
            </a:pPr>
            <a:r>
              <a:rPr lang="fa-IR" sz="2800" dirty="0">
                <a:latin typeface="Times New Roman"/>
                <a:ea typeface="Times New Roman"/>
                <a:cs typeface="B Nazanin"/>
              </a:rPr>
              <a:t>عوارض </a:t>
            </a:r>
            <a:r>
              <a:rPr lang="fa-IR" sz="2800" dirty="0">
                <a:latin typeface="Times New Roman"/>
                <a:ea typeface="Times New Roman"/>
                <a:cs typeface="B Nazanin"/>
              </a:rPr>
              <a:t>جانبی معمول داروها که خطر </a:t>
            </a:r>
            <a:r>
              <a:rPr lang="fa-IR" sz="2800" dirty="0">
                <a:latin typeface="Times New Roman"/>
                <a:ea typeface="Times New Roman"/>
                <a:cs typeface="B Nazanin"/>
              </a:rPr>
              <a:t>سقوط را افزایش </a:t>
            </a:r>
            <a:r>
              <a:rPr lang="fa-IR" sz="2800" dirty="0" smtClean="0">
                <a:latin typeface="Times New Roman"/>
                <a:ea typeface="Times New Roman"/>
                <a:cs typeface="B Nazanin"/>
              </a:rPr>
              <a:t>می‌دهند </a:t>
            </a:r>
            <a:r>
              <a:rPr lang="fa-IR" sz="2800" dirty="0">
                <a:latin typeface="Times New Roman"/>
                <a:ea typeface="Times New Roman"/>
                <a:cs typeface="B Nazanin"/>
              </a:rPr>
              <a:t>عبارتند از: </a:t>
            </a:r>
            <a:endParaRPr lang="en-US" sz="2800" dirty="0" smtClean="0">
              <a:latin typeface="Times New Roman"/>
              <a:ea typeface="Times New Roman"/>
              <a:cs typeface="B Nazanin"/>
            </a:endParaRPr>
          </a:p>
          <a:p>
            <a:pPr lvl="1" algn="just" rtl="1"/>
            <a:r>
              <a:rPr lang="fa-IR" sz="2400" dirty="0">
                <a:latin typeface="Times New Roman"/>
                <a:ea typeface="Times New Roman"/>
                <a:cs typeface="B Nazanin"/>
              </a:rPr>
              <a:t>سرگیجه</a:t>
            </a:r>
            <a:r>
              <a:rPr lang="fa-IR" sz="2400" dirty="0">
                <a:latin typeface="Times New Roman"/>
                <a:ea typeface="Times New Roman"/>
                <a:cs typeface="B Nazanin"/>
              </a:rPr>
              <a:t>، گیجی، حیرانی، خستگی مفرط و خواب آلودگی</a:t>
            </a:r>
            <a:r>
              <a:rPr lang="fa-IR" sz="2800" dirty="0">
                <a:latin typeface="Times New Roman"/>
                <a:ea typeface="Times New Roman"/>
                <a:cs typeface="B Nazanin"/>
              </a:rPr>
              <a:t>. </a:t>
            </a:r>
            <a:endParaRPr lang="fa-IR" sz="2800" dirty="0" smtClean="0">
              <a:latin typeface="Times New Roman"/>
              <a:ea typeface="Times New Roman"/>
              <a:cs typeface="B Nazanin"/>
            </a:endParaRPr>
          </a:p>
          <a:p>
            <a:pPr lvl="1" algn="just" rtl="1"/>
            <a:endParaRPr lang="fa-IR" sz="2800" dirty="0" smtClean="0">
              <a:latin typeface="Times New Roman"/>
              <a:ea typeface="Times New Roman"/>
              <a:cs typeface="B Nazanin"/>
            </a:endParaRPr>
          </a:p>
          <a:p>
            <a:pPr marL="457200" indent="-457200" algn="just" rtl="1">
              <a:spcBef>
                <a:spcPts val="0"/>
              </a:spcBef>
              <a:spcAft>
                <a:spcPts val="1000"/>
              </a:spcAft>
              <a:buFont typeface="Arial" pitchFamily="34" charset="0"/>
              <a:buChar char="•"/>
            </a:pPr>
            <a:r>
              <a:rPr lang="fa-IR" sz="2800" dirty="0" smtClean="0">
                <a:latin typeface="Times New Roman"/>
                <a:ea typeface="Times New Roman"/>
                <a:cs typeface="B Nazanin"/>
              </a:rPr>
              <a:t>دارو </a:t>
            </a:r>
            <a:r>
              <a:rPr lang="fa-IR" sz="2800" dirty="0">
                <a:latin typeface="Times New Roman"/>
                <a:ea typeface="Times New Roman"/>
                <a:cs typeface="B Nazanin"/>
              </a:rPr>
              <a:t>هایی که خطر سقوط را افزایش می دهند عبارتند از: </a:t>
            </a:r>
            <a:endParaRPr lang="en-US" sz="2800" dirty="0" smtClean="0">
              <a:latin typeface="Times New Roman"/>
              <a:ea typeface="Times New Roman"/>
              <a:cs typeface="B Nazanin"/>
            </a:endParaRPr>
          </a:p>
          <a:p>
            <a:pPr lvl="1" algn="just" rtl="1">
              <a:spcAft>
                <a:spcPts val="1000"/>
              </a:spcAft>
            </a:pPr>
            <a:r>
              <a:rPr lang="fa-IR" sz="2400" dirty="0" smtClean="0">
                <a:latin typeface="Times New Roman"/>
                <a:ea typeface="Times New Roman"/>
                <a:cs typeface="B Nazanin"/>
              </a:rPr>
              <a:t>دارو های فشار خون، داروهای قلبی</a:t>
            </a:r>
            <a:r>
              <a:rPr lang="en-US" sz="2400" dirty="0" smtClean="0">
                <a:latin typeface="Times New Roman"/>
                <a:ea typeface="Times New Roman"/>
                <a:cs typeface="B Nazanin"/>
              </a:rPr>
              <a:t> )</a:t>
            </a:r>
            <a:r>
              <a:rPr lang="fa-IR" sz="2400" dirty="0" smtClean="0">
                <a:latin typeface="Times New Roman"/>
                <a:ea typeface="Times New Roman"/>
                <a:cs typeface="B Nazanin"/>
              </a:rPr>
              <a:t> آریتمی ها</a:t>
            </a:r>
            <a:r>
              <a:rPr lang="en-US" sz="2400" dirty="0" smtClean="0">
                <a:latin typeface="Times New Roman"/>
                <a:ea typeface="Times New Roman"/>
                <a:cs typeface="B Nazanin"/>
              </a:rPr>
              <a:t>( </a:t>
            </a:r>
            <a:r>
              <a:rPr lang="fa-IR" sz="2400" dirty="0" smtClean="0">
                <a:latin typeface="Times New Roman"/>
                <a:ea typeface="Times New Roman"/>
                <a:cs typeface="B Nazanin"/>
              </a:rPr>
              <a:t>، </a:t>
            </a:r>
            <a:r>
              <a:rPr lang="fa-IR" sz="2400" dirty="0" smtClean="0">
                <a:latin typeface="Times New Roman"/>
                <a:ea typeface="Times New Roman"/>
                <a:cs typeface="B Nazanin"/>
              </a:rPr>
              <a:t>قرص های مدر، آرام بخش ها و ضد افسردگی</a:t>
            </a:r>
            <a:r>
              <a:rPr lang="fa-IR" sz="2400" dirty="0" smtClean="0">
                <a:latin typeface="Times New Roman"/>
                <a:ea typeface="Times New Roman"/>
                <a:cs typeface="B Nazanin"/>
              </a:rPr>
              <a:t> و</a:t>
            </a:r>
            <a:r>
              <a:rPr lang="fa-IR" sz="2400" dirty="0" smtClean="0">
                <a:latin typeface="Times New Roman"/>
                <a:ea typeface="Times New Roman"/>
                <a:cs typeface="B Nazanin"/>
              </a:rPr>
              <a:t> </a:t>
            </a:r>
            <a:r>
              <a:rPr lang="fa-IR" sz="2400" dirty="0" smtClean="0">
                <a:latin typeface="Times New Roman"/>
                <a:ea typeface="Times New Roman"/>
                <a:cs typeface="B Nazanin"/>
              </a:rPr>
              <a:t>ضد تشنج ها</a:t>
            </a:r>
          </a:p>
          <a:p>
            <a:pPr lvl="1" algn="just" rtl="1">
              <a:spcAft>
                <a:spcPts val="1000"/>
              </a:spcAft>
            </a:pPr>
            <a:endParaRPr lang="en-US" sz="2400" dirty="0" smtClean="0">
              <a:latin typeface="Times New Roman"/>
              <a:ea typeface="Times New Roman"/>
              <a:cs typeface="B Nazanin"/>
            </a:endParaRPr>
          </a:p>
          <a:p>
            <a:pPr marL="457200" indent="-457200" algn="just" rtl="1">
              <a:lnSpc>
                <a:spcPct val="150000"/>
              </a:lnSpc>
              <a:spcBef>
                <a:spcPts val="0"/>
              </a:spcBef>
              <a:spcAft>
                <a:spcPts val="1000"/>
              </a:spcAft>
              <a:buFont typeface="Arial" pitchFamily="34" charset="0"/>
              <a:buChar char="•"/>
            </a:pPr>
            <a:r>
              <a:rPr lang="fa-IR" sz="2800" dirty="0" smtClean="0">
                <a:latin typeface="Times New Roman"/>
                <a:ea typeface="Times New Roman"/>
                <a:cs typeface="B Nazanin"/>
              </a:rPr>
              <a:t>سالمندان </a:t>
            </a:r>
            <a:r>
              <a:rPr lang="fa-IR" sz="2800" dirty="0">
                <a:latin typeface="Times New Roman"/>
                <a:ea typeface="Times New Roman"/>
                <a:cs typeface="B Nazanin"/>
              </a:rPr>
              <a:t>مصرف کننده ترکیبی از این داروها خطر سقوط بالایی دارند. </a:t>
            </a:r>
            <a:endParaRPr lang="en-US" sz="2800" dirty="0" smtClean="0">
              <a:latin typeface="Times New Roman"/>
              <a:ea typeface="Times New Roman"/>
              <a:cs typeface="B Nazanin"/>
            </a:endParaRPr>
          </a:p>
        </p:txBody>
      </p:sp>
    </p:spTree>
    <p:extLst>
      <p:ext uri="{BB962C8B-B14F-4D97-AF65-F5344CB8AC3E}">
        <p14:creationId xmlns:p14="http://schemas.microsoft.com/office/powerpoint/2010/main" val="142063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endParaRPr lang="en-US"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sz="3000" b="1" dirty="0" smtClean="0">
                <a:cs typeface="B Nazanin"/>
              </a:rPr>
              <a:t>همچنین سایر شرایط دیگر مانند:</a:t>
            </a:r>
          </a:p>
          <a:p>
            <a:pPr marL="0" indent="0" algn="just" rtl="1">
              <a:lnSpc>
                <a:spcPct val="150000"/>
              </a:lnSpc>
              <a:buNone/>
            </a:pPr>
            <a:r>
              <a:rPr lang="fa-IR" b="1" dirty="0" smtClean="0">
                <a:cs typeface="B Nazanin"/>
              </a:rPr>
              <a:t>-</a:t>
            </a:r>
            <a:r>
              <a:rPr lang="fa-IR" sz="2800" dirty="0" smtClean="0">
                <a:solidFill>
                  <a:srgbClr val="FF0000"/>
                </a:solidFill>
                <a:cs typeface="B Nazanin"/>
              </a:rPr>
              <a:t>فشارخون پایین</a:t>
            </a:r>
          </a:p>
          <a:p>
            <a:pPr marL="0" indent="0" algn="just" rtl="1">
              <a:lnSpc>
                <a:spcPct val="150000"/>
              </a:lnSpc>
              <a:buNone/>
            </a:pPr>
            <a:r>
              <a:rPr lang="fa-IR" sz="2800" dirty="0" smtClean="0">
                <a:cs typeface="B Nazanin"/>
              </a:rPr>
              <a:t>-تغییر در الگوی خواب</a:t>
            </a:r>
          </a:p>
          <a:p>
            <a:pPr marL="0" indent="0" algn="just" rtl="1">
              <a:lnSpc>
                <a:spcPct val="150000"/>
              </a:lnSpc>
              <a:buNone/>
            </a:pPr>
            <a:r>
              <a:rPr lang="fa-IR" sz="2800" dirty="0" smtClean="0">
                <a:cs typeface="B Nazanin"/>
              </a:rPr>
              <a:t>-دمانس</a:t>
            </a:r>
          </a:p>
          <a:p>
            <a:pPr marL="0" indent="0" algn="just" rtl="1">
              <a:lnSpc>
                <a:spcPct val="150000"/>
              </a:lnSpc>
              <a:buNone/>
            </a:pPr>
            <a:r>
              <a:rPr lang="fa-IR" sz="2800" dirty="0" smtClean="0">
                <a:cs typeface="B Nazanin"/>
              </a:rPr>
              <a:t>-افسردگی و اضطراب</a:t>
            </a:r>
          </a:p>
          <a:p>
            <a:pPr marL="0" indent="0" algn="just" rtl="1">
              <a:lnSpc>
                <a:spcPct val="150000"/>
              </a:lnSpc>
              <a:buNone/>
            </a:pPr>
            <a:r>
              <a:rPr lang="fa-IR" sz="2800" dirty="0" smtClean="0">
                <a:cs typeface="B Nazanin"/>
              </a:rPr>
              <a:t>-ترس از سقوط</a:t>
            </a:r>
          </a:p>
          <a:p>
            <a:pPr algn="just" rtl="1">
              <a:lnSpc>
                <a:spcPct val="150000"/>
              </a:lnSpc>
              <a:buFontTx/>
              <a:buChar char="-"/>
            </a:pPr>
            <a:r>
              <a:rPr lang="fa-IR" sz="2800" dirty="0" smtClean="0">
                <a:cs typeface="B Nazanin"/>
              </a:rPr>
              <a:t>عدم فعالیت</a:t>
            </a:r>
          </a:p>
          <a:p>
            <a:pPr marL="0" indent="0" algn="just" rtl="1">
              <a:buNone/>
            </a:pPr>
            <a:r>
              <a:rPr lang="fa-IR" b="1" dirty="0" smtClean="0">
                <a:cs typeface="B Nazanin"/>
              </a:rPr>
              <a:t>خطر سقوط در فرد سالمند را افزایش می دهند.</a:t>
            </a:r>
          </a:p>
          <a:p>
            <a:pPr marL="0" indent="0" algn="r">
              <a:buNone/>
            </a:pPr>
            <a:endParaRPr lang="en-US" dirty="0"/>
          </a:p>
        </p:txBody>
      </p:sp>
      <p:sp>
        <p:nvSpPr>
          <p:cNvPr id="2" name="Title 1"/>
          <p:cNvSpPr>
            <a:spLocks noGrp="1"/>
          </p:cNvSpPr>
          <p:nvPr>
            <p:ph type="title"/>
          </p:nvPr>
        </p:nvSpPr>
        <p:spPr/>
        <p:txBody>
          <a:bodyPr/>
          <a:lstStyle/>
          <a:p>
            <a:endParaRPr lang="en-US"/>
          </a:p>
        </p:txBody>
      </p:sp>
      <p:sp>
        <p:nvSpPr>
          <p:cNvPr id="10" name="Rectangle 2"/>
          <p:cNvSpPr txBox="1">
            <a:spLocks noRot="1" noChangeArrowheads="1"/>
          </p:cNvSpPr>
          <p:nvPr/>
        </p:nvSpPr>
        <p:spPr>
          <a:xfrm>
            <a:off x="2199729" y="71414"/>
            <a:ext cx="6836767" cy="11430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a-IR" sz="2400" b="1"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Tree>
    <p:extLst>
      <p:ext uri="{BB962C8B-B14F-4D97-AF65-F5344CB8AC3E}">
        <p14:creationId xmlns:p14="http://schemas.microsoft.com/office/powerpoint/2010/main" val="917782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a:t>
            </a:r>
            <a:r>
              <a:rPr lang="fa-IR" sz="2400" b="1" u="sng" dirty="0" smtClean="0">
                <a:solidFill>
                  <a:srgbClr val="FF0000"/>
                </a:solidFill>
                <a:latin typeface="Times New Roman"/>
                <a:ea typeface="Times New Roman"/>
                <a:cs typeface="B Nazanin"/>
              </a:rPr>
              <a:t>عوامل خطر بیرونی</a:t>
            </a:r>
            <a:endParaRPr lang="en-US" sz="2400" u="sng" dirty="0">
              <a:solidFill>
                <a:srgbClr val="FF0000"/>
              </a:solidFill>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1" name="Content Placeholder 2"/>
          <p:cNvSpPr txBox="1">
            <a:spLocks/>
          </p:cNvSpPr>
          <p:nvPr/>
        </p:nvSpPr>
        <p:spPr>
          <a:xfrm>
            <a:off x="1115616" y="1219200"/>
            <a:ext cx="7200800" cy="509012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just" rtl="1">
              <a:lnSpc>
                <a:spcPct val="120000"/>
              </a:lnSpc>
              <a:spcBef>
                <a:spcPts val="0"/>
              </a:spcBef>
              <a:spcAft>
                <a:spcPts val="1000"/>
              </a:spcAft>
            </a:pPr>
            <a:r>
              <a:rPr lang="fa-IR" sz="7600" b="1" dirty="0" smtClean="0">
                <a:solidFill>
                  <a:srgbClr val="FF0000"/>
                </a:solidFill>
                <a:ea typeface="Calibri"/>
                <a:cs typeface="B Nazanin"/>
              </a:rPr>
              <a:t>عوامل محیطی </a:t>
            </a:r>
            <a:endParaRPr lang="en-US" sz="7600" b="1" dirty="0" smtClean="0">
              <a:solidFill>
                <a:srgbClr val="FF0000"/>
              </a:solidFill>
              <a:ea typeface="Calibri"/>
              <a:cs typeface="B Nazanin"/>
            </a:endParaRPr>
          </a:p>
          <a:p>
            <a:pPr marL="400050" lvl="1" indent="0" algn="just" rtl="1">
              <a:lnSpc>
                <a:spcPct val="120000"/>
              </a:lnSpc>
              <a:spcBef>
                <a:spcPts val="0"/>
              </a:spcBef>
              <a:spcAft>
                <a:spcPts val="1000"/>
              </a:spcAft>
              <a:buNone/>
            </a:pPr>
            <a:r>
              <a:rPr lang="fa-IR" sz="5500" b="1" dirty="0" smtClean="0">
                <a:ea typeface="Calibri"/>
                <a:cs typeface="B Nazanin"/>
              </a:rPr>
              <a:t>- </a:t>
            </a:r>
            <a:r>
              <a:rPr lang="fa-IR" sz="6300" b="1" dirty="0" smtClean="0">
                <a:ea typeface="Calibri"/>
                <a:cs typeface="B Nazanin"/>
              </a:rPr>
              <a:t>نور ناکافی </a:t>
            </a:r>
            <a:endParaRPr lang="en-US" sz="3400" b="1" dirty="0" smtClean="0">
              <a:ea typeface="Calibri"/>
              <a:cs typeface="Arial"/>
            </a:endParaRPr>
          </a:p>
          <a:p>
            <a:pPr marL="400050" lvl="1" indent="0" algn="just" rtl="1">
              <a:lnSpc>
                <a:spcPct val="120000"/>
              </a:lnSpc>
              <a:spcBef>
                <a:spcPts val="0"/>
              </a:spcBef>
              <a:spcAft>
                <a:spcPts val="1000"/>
              </a:spcAft>
              <a:buNone/>
            </a:pPr>
            <a:r>
              <a:rPr lang="fa-IR" sz="6300" b="1" dirty="0" smtClean="0">
                <a:ea typeface="Calibri"/>
                <a:cs typeface="B Nazanin"/>
              </a:rPr>
              <a:t>- نبود نرده محافظ بر روی پله ها </a:t>
            </a:r>
            <a:endParaRPr lang="en-US" sz="3400" b="1" dirty="0" smtClean="0">
              <a:ea typeface="Calibri"/>
              <a:cs typeface="Arial"/>
            </a:endParaRPr>
          </a:p>
          <a:p>
            <a:pPr marL="400050" lvl="1" indent="0" algn="just" rtl="1">
              <a:lnSpc>
                <a:spcPct val="120000"/>
              </a:lnSpc>
              <a:spcBef>
                <a:spcPts val="0"/>
              </a:spcBef>
              <a:spcAft>
                <a:spcPts val="1000"/>
              </a:spcAft>
              <a:buNone/>
            </a:pPr>
            <a:r>
              <a:rPr lang="fa-IR" sz="6300" b="1" dirty="0" smtClean="0">
                <a:ea typeface="Calibri"/>
                <a:cs typeface="B Nazanin"/>
              </a:rPr>
              <a:t>- سطوح سُر </a:t>
            </a:r>
            <a:endParaRPr lang="en-US" sz="3400" b="1" dirty="0" smtClean="0">
              <a:ea typeface="Calibri"/>
              <a:cs typeface="Arial"/>
            </a:endParaRPr>
          </a:p>
          <a:p>
            <a:pPr marL="400050" lvl="1" indent="0" algn="just" rtl="1">
              <a:lnSpc>
                <a:spcPct val="120000"/>
              </a:lnSpc>
              <a:spcBef>
                <a:spcPts val="0"/>
              </a:spcBef>
              <a:spcAft>
                <a:spcPts val="1000"/>
              </a:spcAft>
              <a:buNone/>
            </a:pPr>
            <a:r>
              <a:rPr lang="fa-IR" sz="6300" b="1" dirty="0" smtClean="0">
                <a:ea typeface="Calibri"/>
                <a:cs typeface="B Nazanin"/>
              </a:rPr>
              <a:t>- پادری ها</a:t>
            </a:r>
            <a:endParaRPr lang="en-US" sz="3400" b="1" dirty="0" smtClean="0">
              <a:ea typeface="Calibri"/>
              <a:cs typeface="Arial"/>
            </a:endParaRPr>
          </a:p>
          <a:p>
            <a:pPr marL="400050" lvl="1" indent="0" algn="just" rtl="1">
              <a:lnSpc>
                <a:spcPct val="120000"/>
              </a:lnSpc>
              <a:spcBef>
                <a:spcPts val="0"/>
              </a:spcBef>
              <a:spcAft>
                <a:spcPts val="1000"/>
              </a:spcAft>
              <a:buNone/>
            </a:pPr>
            <a:r>
              <a:rPr lang="fa-IR" sz="6300" b="1" dirty="0" smtClean="0">
                <a:ea typeface="Calibri"/>
                <a:cs typeface="B Nazanin"/>
              </a:rPr>
              <a:t>- </a:t>
            </a:r>
            <a:r>
              <a:rPr lang="fa-IR" sz="6300" b="1" dirty="0" smtClean="0">
                <a:ea typeface="Calibri"/>
                <a:cs typeface="B Nazanin"/>
              </a:rPr>
              <a:t>ارتفاع نامناسب تخت خواب ها، صندلی ها و یا توالت ها</a:t>
            </a:r>
            <a:endParaRPr lang="en-US" sz="3400" b="1" dirty="0" smtClean="0">
              <a:ea typeface="Calibri"/>
              <a:cs typeface="Arial"/>
            </a:endParaRPr>
          </a:p>
          <a:p>
            <a:pPr marL="400050" lvl="1" indent="0" algn="just" rtl="1">
              <a:lnSpc>
                <a:spcPct val="120000"/>
              </a:lnSpc>
              <a:spcBef>
                <a:spcPts val="0"/>
              </a:spcBef>
              <a:spcAft>
                <a:spcPts val="1000"/>
              </a:spcAft>
              <a:buNone/>
            </a:pPr>
            <a:r>
              <a:rPr lang="fa-IR" sz="6300" b="1" dirty="0" smtClean="0">
                <a:ea typeface="Calibri"/>
                <a:cs typeface="B Nazanin"/>
              </a:rPr>
              <a:t>- ایمنی های فیزیکی ، شامل </a:t>
            </a:r>
            <a:r>
              <a:rPr lang="fa-IR" sz="6300" b="1" u="sng" dirty="0" smtClean="0">
                <a:solidFill>
                  <a:srgbClr val="FF0000"/>
                </a:solidFill>
                <a:ea typeface="Calibri"/>
                <a:cs typeface="B Nazanin"/>
              </a:rPr>
              <a:t>نرده های تخت خواب </a:t>
            </a:r>
            <a:endParaRPr lang="en-US" sz="3400" b="1" u="sng" dirty="0" smtClean="0">
              <a:solidFill>
                <a:srgbClr val="FF0000"/>
              </a:solidFill>
              <a:ea typeface="Calibri"/>
              <a:cs typeface="Arial"/>
            </a:endParaRPr>
          </a:p>
          <a:p>
            <a:pPr>
              <a:lnSpc>
                <a:spcPct val="170000"/>
              </a:lnSpc>
            </a:pPr>
            <a:endParaRPr lang="en-US" dirty="0"/>
          </a:p>
        </p:txBody>
      </p:sp>
    </p:spTree>
    <p:extLst>
      <p:ext uri="{BB962C8B-B14F-4D97-AF65-F5344CB8AC3E}">
        <p14:creationId xmlns:p14="http://schemas.microsoft.com/office/powerpoint/2010/main" val="67421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42844" y="1628800"/>
            <a:ext cx="8643998" cy="1368151"/>
          </a:xfrm>
        </p:spPr>
        <p:txBody>
          <a:bodyPr>
            <a:noAutofit/>
          </a:bodyPr>
          <a:lstStyle/>
          <a:p>
            <a:pPr rtl="1">
              <a:lnSpc>
                <a:spcPct val="150000"/>
              </a:lnSpc>
            </a:pPr>
            <a:r>
              <a:rPr lang="fa-IR" sz="1800" dirty="0" smtClean="0">
                <a:cs typeface="B Nazanin" pitchFamily="2" charset="-78"/>
              </a:rPr>
              <a:t/>
            </a:r>
            <a:br>
              <a:rPr lang="fa-IR" sz="1800" dirty="0" smtClean="0">
                <a:cs typeface="B Nazanin" pitchFamily="2" charset="-78"/>
              </a:rPr>
            </a:br>
            <a:r>
              <a:rPr lang="fa-IR" sz="2800" b="1" dirty="0" smtClean="0">
                <a:cs typeface="B Nazanin" pitchFamily="2" charset="-78"/>
              </a:rPr>
              <a:t>عنوان دوره:کارگاه کشوری شیوه زندگی سالم در دوره سالمندی</a:t>
            </a:r>
            <a:br>
              <a:rPr lang="fa-IR" sz="2800" b="1" dirty="0" smtClean="0">
                <a:cs typeface="B Nazanin" pitchFamily="2" charset="-78"/>
              </a:rPr>
            </a:br>
            <a:r>
              <a:rPr lang="fa-IR" sz="3200" b="1" u="sng" dirty="0" smtClean="0">
                <a:cs typeface="B Nazanin" pitchFamily="2" charset="-78"/>
              </a:rPr>
              <a:t>سقوط در افراد سالمند</a:t>
            </a:r>
            <a:r>
              <a:rPr lang="fa-IR" sz="1800" dirty="0" smtClean="0">
                <a:cs typeface="B Nazanin" pitchFamily="2" charset="-78"/>
              </a:rPr>
              <a:t/>
            </a:r>
            <a:br>
              <a:rPr lang="fa-IR" sz="1800" dirty="0" smtClean="0">
                <a:cs typeface="B Nazanin" pitchFamily="2" charset="-78"/>
              </a:rPr>
            </a:br>
            <a:endParaRPr lang="en-US" sz="1800" dirty="0">
              <a:cs typeface="B Nazanin" pitchFamily="2" charset="-78"/>
            </a:endParaRPr>
          </a:p>
        </p:txBody>
      </p:sp>
      <p:sp>
        <p:nvSpPr>
          <p:cNvPr id="7171" name="Rectangle 3"/>
          <p:cNvSpPr>
            <a:spLocks noGrp="1" noChangeArrowheads="1"/>
          </p:cNvSpPr>
          <p:nvPr>
            <p:ph type="subTitle" idx="1"/>
          </p:nvPr>
        </p:nvSpPr>
        <p:spPr>
          <a:xfrm>
            <a:off x="2143108" y="5884112"/>
            <a:ext cx="4714908" cy="857256"/>
          </a:xfrm>
        </p:spPr>
        <p:txBody>
          <a:bodyPr>
            <a:normAutofit fontScale="92500" lnSpcReduction="10000"/>
          </a:bodyPr>
          <a:lstStyle/>
          <a:p>
            <a:pPr>
              <a:lnSpc>
                <a:spcPct val="80000"/>
              </a:lnSpc>
            </a:pPr>
            <a:endParaRPr lang="fa-IR" sz="1800" b="1" dirty="0" smtClean="0">
              <a:cs typeface="B Nazanin" pitchFamily="2" charset="-78"/>
            </a:endParaRPr>
          </a:p>
          <a:p>
            <a:pPr rtl="1">
              <a:lnSpc>
                <a:spcPct val="80000"/>
              </a:lnSpc>
            </a:pPr>
            <a:r>
              <a:rPr lang="fa-IR" sz="2400" b="1" dirty="0" smtClean="0">
                <a:cs typeface="B Nazanin" pitchFamily="2" charset="-78"/>
              </a:rPr>
              <a:t>تهیه و تنظیم: دکتر حامد مرتضوی </a:t>
            </a:r>
          </a:p>
          <a:p>
            <a:pPr rtl="1">
              <a:lnSpc>
                <a:spcPct val="80000"/>
              </a:lnSpc>
            </a:pPr>
            <a:r>
              <a:rPr lang="fa-IR" sz="1800" b="1" dirty="0" smtClean="0">
                <a:cs typeface="B Nazanin" pitchFamily="2" charset="-78"/>
              </a:rPr>
              <a:t>استادیار گروه پرستاری سالمندی </a:t>
            </a:r>
          </a:p>
          <a:p>
            <a:pPr rtl="1">
              <a:lnSpc>
                <a:spcPct val="80000"/>
              </a:lnSpc>
            </a:pPr>
            <a:endParaRPr lang="en-AU" sz="1800" dirty="0">
              <a:cs typeface="B Nazanin" pitchFamily="2" charset="-78"/>
            </a:endParaRPr>
          </a:p>
        </p:txBody>
      </p:sp>
      <p:sp>
        <p:nvSpPr>
          <p:cNvPr id="6" name="Rectangle 2"/>
          <p:cNvSpPr txBox="1">
            <a:spLocks noChangeArrowheads="1"/>
          </p:cNvSpPr>
          <p:nvPr/>
        </p:nvSpPr>
        <p:spPr bwMode="auto">
          <a:xfrm>
            <a:off x="4499992" y="44624"/>
            <a:ext cx="4644008" cy="1280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r>
              <a:rPr lang="fa-IR" sz="2000" b="1" kern="0" dirty="0" smtClean="0">
                <a:solidFill>
                  <a:schemeClr val="tx2"/>
                </a:solidFill>
                <a:effectLst>
                  <a:outerShdw blurRad="38100" dist="38100" dir="2700000" algn="tl">
                    <a:srgbClr val="000000"/>
                  </a:outerShdw>
                </a:effectLst>
                <a:latin typeface="Franklin Gothic Book" pitchFamily="34" charset="0"/>
                <a:ea typeface="+mj-ea"/>
                <a:cs typeface="B Nazanin" pitchFamily="2" charset="-78"/>
              </a:rPr>
              <a:t>وزارت بهداشت و درمان اموزش پزشکی</a:t>
            </a:r>
          </a:p>
          <a:p>
            <a:pPr marL="0" marR="0" lvl="0" indent="0" algn="ctr" defTabSz="914400" rtl="0" eaLnBrk="1" fontAlgn="base" latinLnBrk="0" hangingPunct="1">
              <a:spcBef>
                <a:spcPct val="0"/>
              </a:spcBef>
              <a:spcAft>
                <a:spcPct val="0"/>
              </a:spcAft>
              <a:buClrTx/>
              <a:buSzTx/>
              <a:buFontTx/>
              <a:buNone/>
              <a:tabLst/>
              <a:defRPr/>
            </a:pPr>
            <a:r>
              <a:rPr kumimoji="0" lang="fa-IR"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rPr>
              <a:t>معاونت</a:t>
            </a:r>
            <a:r>
              <a:rPr kumimoji="0" lang="fa-IR" sz="2000" b="1" i="0" u="none" strike="noStrike" kern="0" cap="none" spc="0" normalizeH="0" noProof="0" dirty="0" smtClean="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rPr>
              <a:t> بهداشتی</a:t>
            </a:r>
          </a:p>
          <a:p>
            <a:pPr marL="0" marR="0" lvl="0" indent="0" algn="ctr" defTabSz="914400" rtl="0" eaLnBrk="1" fontAlgn="base" latinLnBrk="0" hangingPunct="1">
              <a:lnSpc>
                <a:spcPct val="150000"/>
              </a:lnSpc>
              <a:spcBef>
                <a:spcPct val="0"/>
              </a:spcBef>
              <a:spcAft>
                <a:spcPct val="0"/>
              </a:spcAft>
              <a:buClrTx/>
              <a:buSzTx/>
              <a:buFontTx/>
              <a:buNone/>
              <a:tabLst/>
              <a:defRPr/>
            </a:pPr>
            <a:r>
              <a:rPr lang="fa-IR" sz="2000" b="1" kern="0" baseline="0" dirty="0" smtClean="0">
                <a:solidFill>
                  <a:schemeClr val="tx2"/>
                </a:solidFill>
                <a:effectLst>
                  <a:outerShdw blurRad="38100" dist="38100" dir="2700000" algn="tl">
                    <a:srgbClr val="000000"/>
                  </a:outerShdw>
                </a:effectLst>
                <a:latin typeface="Franklin Gothic Book" pitchFamily="34" charset="0"/>
                <a:ea typeface="+mj-ea"/>
                <a:cs typeface="B Nazanin" pitchFamily="2" charset="-78"/>
              </a:rPr>
              <a:t>اداره</a:t>
            </a:r>
            <a:r>
              <a:rPr lang="fa-IR" sz="2000" b="1" kern="0" dirty="0" smtClean="0">
                <a:solidFill>
                  <a:schemeClr val="tx2"/>
                </a:solidFill>
                <a:effectLst>
                  <a:outerShdw blurRad="38100" dist="38100" dir="2700000" algn="tl">
                    <a:srgbClr val="000000"/>
                  </a:outerShdw>
                </a:effectLst>
                <a:latin typeface="Franklin Gothic Book" pitchFamily="34" charset="0"/>
                <a:ea typeface="+mj-ea"/>
                <a:cs typeface="B Nazanin" pitchFamily="2" charset="-78"/>
              </a:rPr>
              <a:t> سلامت سالمندان</a:t>
            </a:r>
            <a:endParaRPr kumimoji="0" lang="en-AU" sz="2000" b="1" i="0" u="none" strike="noStrike" kern="0" cap="none" spc="0" normalizeH="0" baseline="0" noProof="0" dirty="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endParaRPr>
          </a:p>
        </p:txBody>
      </p:sp>
      <p:pic>
        <p:nvPicPr>
          <p:cNvPr id="7" name="Picture 5" descr="G:\Header1.jpg"/>
          <p:cNvPicPr>
            <a:picLocks noChangeAspect="1" noChangeArrowheads="1"/>
          </p:cNvPicPr>
          <p:nvPr/>
        </p:nvPicPr>
        <p:blipFill>
          <a:blip r:embed="rId3"/>
          <a:srcRect l="-728"/>
          <a:stretch>
            <a:fillRect/>
          </a:stretch>
        </p:blipFill>
        <p:spPr bwMode="auto">
          <a:xfrm>
            <a:off x="32" y="0"/>
            <a:ext cx="4499960" cy="1285860"/>
          </a:xfrm>
          <a:prstGeom prst="rect">
            <a:avLst/>
          </a:prstGeom>
          <a:noFill/>
        </p:spPr>
      </p:pic>
      <p:pic>
        <p:nvPicPr>
          <p:cNvPr id="9" name="Picture 3" descr="graphic66.png"/>
          <p:cNvPicPr>
            <a:picLocks noChangeAspect="1"/>
          </p:cNvPicPr>
          <p:nvPr/>
        </p:nvPicPr>
        <p:blipFill>
          <a:blip r:embed="rId4" cstate="print"/>
          <a:srcRect/>
          <a:stretch>
            <a:fillRect/>
          </a:stretch>
        </p:blipFill>
        <p:spPr bwMode="auto">
          <a:xfrm>
            <a:off x="1979711" y="3212975"/>
            <a:ext cx="4842285" cy="2887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107504" y="1166843"/>
            <a:ext cx="8856984" cy="3693319"/>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سطوح کف </a:t>
            </a:r>
            <a:r>
              <a:rPr lang="fa-IR" sz="2800" b="1" dirty="0" smtClean="0">
                <a:solidFill>
                  <a:srgbClr val="FF0000"/>
                </a:solidFill>
                <a:latin typeface="Times New Roman"/>
                <a:ea typeface="Times New Roman"/>
                <a:cs typeface="B Nazanin"/>
              </a:rPr>
              <a:t>ساختمان:</a:t>
            </a:r>
            <a:r>
              <a:rPr lang="fa-IR" sz="3200" b="1" dirty="0" smtClean="0">
                <a:solidFill>
                  <a:srgbClr val="FF0000"/>
                </a:solidFill>
                <a:latin typeface="Times New Roman"/>
                <a:ea typeface="Times New Roman"/>
                <a:cs typeface="B Nazanin"/>
              </a:rPr>
              <a:t> </a:t>
            </a:r>
            <a:r>
              <a:rPr lang="fa-IR" sz="2400" dirty="0" smtClean="0">
                <a:solidFill>
                  <a:srgbClr val="7030A0"/>
                </a:solidFill>
                <a:latin typeface="Times New Roman"/>
                <a:ea typeface="Times New Roman"/>
                <a:cs typeface="B Nazanin"/>
              </a:rPr>
              <a:t>کف </a:t>
            </a:r>
            <a:r>
              <a:rPr lang="fa-IR" sz="2400" dirty="0">
                <a:solidFill>
                  <a:srgbClr val="7030A0"/>
                </a:solidFill>
                <a:latin typeface="Times New Roman"/>
                <a:ea typeface="Times New Roman"/>
                <a:cs typeface="B Nazanin"/>
              </a:rPr>
              <a:t>های خیس و لغزنده و سطوح بسیار صیقلی شده </a:t>
            </a:r>
            <a:r>
              <a:rPr lang="fa-IR" sz="2400" dirty="0">
                <a:solidFill>
                  <a:schemeClr val="dk1"/>
                </a:solidFill>
                <a:latin typeface="Times New Roman"/>
                <a:ea typeface="Times New Roman"/>
                <a:cs typeface="B Nazanin"/>
              </a:rPr>
              <a:t>و جلا یافته می‌توانند به‌راحتی منجر به سُر خوردن شوند، مخصوصاً در مورد سالمندانی که تعادل و راه رفتن ضعیفی دارند. </a:t>
            </a:r>
            <a:endParaRPr lang="fa-IR" sz="2400" dirty="0" smtClean="0">
              <a:solidFill>
                <a:schemeClr val="dk1"/>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اگر </a:t>
            </a:r>
            <a:r>
              <a:rPr lang="fa-IR" sz="2400" dirty="0">
                <a:solidFill>
                  <a:schemeClr val="dk1"/>
                </a:solidFill>
                <a:latin typeface="Times New Roman"/>
                <a:ea typeface="Times New Roman"/>
                <a:cs typeface="B Nazanin"/>
              </a:rPr>
              <a:t>سطح ساختمان درخشندگی زیادی را منعکس نماید. همچنین سُر خوردن و یا برخورد با لوازم و اثاثیه، قدم زدن ها، ویلچرها و یا تجهیزات در سر راه سالمند، یک علت مکرر </a:t>
            </a:r>
            <a:r>
              <a:rPr lang="fa-IR" sz="2400" dirty="0" smtClean="0">
                <a:solidFill>
                  <a:schemeClr val="dk1"/>
                </a:solidFill>
                <a:latin typeface="Times New Roman"/>
                <a:ea typeface="Times New Roman"/>
                <a:cs typeface="B Nazanin"/>
              </a:rPr>
              <a:t>سقوط افراد سالمند با </a:t>
            </a:r>
            <a:r>
              <a:rPr lang="fa-IR" sz="2400" b="1" dirty="0" smtClean="0">
                <a:solidFill>
                  <a:srgbClr val="7030A0"/>
                </a:solidFill>
                <a:latin typeface="Times New Roman"/>
                <a:ea typeface="Times New Roman"/>
                <a:cs typeface="B Nazanin"/>
              </a:rPr>
              <a:t>بینایی کم </a:t>
            </a:r>
            <a:r>
              <a:rPr lang="fa-IR" sz="2400" dirty="0" smtClean="0">
                <a:solidFill>
                  <a:schemeClr val="dk1"/>
                </a:solidFill>
                <a:latin typeface="Times New Roman"/>
                <a:ea typeface="Times New Roman"/>
                <a:cs typeface="B Nazanin"/>
              </a:rPr>
              <a:t>می باشد.</a:t>
            </a:r>
            <a:endParaRPr lang="en-US" sz="2400" dirty="0">
              <a:solidFill>
                <a:schemeClr val="dk1"/>
              </a:solidFill>
              <a:latin typeface="Times New Roman"/>
              <a:ea typeface="Times New Roman"/>
              <a:cs typeface="B Nazanin"/>
            </a:endParaRPr>
          </a:p>
          <a:p>
            <a:pPr algn="just" rtl="1">
              <a:lnSpc>
                <a:spcPct val="150000"/>
              </a:lnSpc>
            </a:pPr>
            <a:r>
              <a:rPr lang="fa-IR" sz="2800" b="1" dirty="0">
                <a:solidFill>
                  <a:srgbClr val="FF0000"/>
                </a:solidFill>
                <a:latin typeface="Times New Roman"/>
                <a:ea typeface="Times New Roman"/>
                <a:cs typeface="B Nazanin"/>
              </a:rPr>
              <a:t> </a:t>
            </a:r>
            <a:r>
              <a:rPr lang="fa-IR" sz="2800" b="1" dirty="0">
                <a:solidFill>
                  <a:srgbClr val="FF0000"/>
                </a:solidFill>
                <a:latin typeface="Times New Roman"/>
                <a:ea typeface="Times New Roman"/>
                <a:cs typeface="B Nazanin"/>
              </a:rPr>
              <a:t>ارتفاع تخت</a:t>
            </a:r>
            <a:r>
              <a:rPr lang="fa-IR" sz="24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ارتفاع </a:t>
            </a:r>
            <a:r>
              <a:rPr lang="fa-IR" sz="2400" dirty="0">
                <a:solidFill>
                  <a:schemeClr val="dk1"/>
                </a:solidFill>
                <a:latin typeface="Times New Roman"/>
                <a:ea typeface="Times New Roman"/>
                <a:cs typeface="B Nazanin"/>
              </a:rPr>
              <a:t>یک تخت که خیلی پایین یا خیلی بالا باشد، می‌تواند به مشکلاتی هنگام انتقال و خطر سقوط منجر شود، مخصوصاً در مورد سالمندانی که ضعف اندام دارند</a:t>
            </a:r>
            <a:r>
              <a:rPr lang="fa-IR" sz="2000" b="1" dirty="0">
                <a:solidFill>
                  <a:schemeClr val="dk1"/>
                </a:solidFill>
                <a:latin typeface="Times New Roman"/>
                <a:ea typeface="Times New Roman"/>
                <a:cs typeface="B Nazanin"/>
              </a:rPr>
              <a:t>.</a:t>
            </a:r>
            <a:endParaRPr lang="en-US" sz="20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612131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3203848" y="4077072"/>
            <a:ext cx="5482952" cy="1930219"/>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0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3" name="Rectangle 2"/>
          <p:cNvSpPr/>
          <p:nvPr/>
        </p:nvSpPr>
        <p:spPr>
          <a:xfrm>
            <a:off x="3131840" y="1670605"/>
            <a:ext cx="5688632" cy="4062651"/>
          </a:xfrm>
          <a:prstGeom prst="rect">
            <a:avLst/>
          </a:prstGeom>
        </p:spPr>
        <p:txBody>
          <a:bodyPr wrap="square">
            <a:spAutoFit/>
          </a:bodyPr>
          <a:lstStyle/>
          <a:p>
            <a:pPr algn="just" rtl="1">
              <a:lnSpc>
                <a:spcPct val="150000"/>
              </a:lnSpc>
            </a:pPr>
            <a:r>
              <a:rPr lang="fa-IR" sz="2400" b="1" dirty="0">
                <a:solidFill>
                  <a:schemeClr val="dk1"/>
                </a:solidFill>
                <a:latin typeface="Times New Roman"/>
                <a:ea typeface="Times New Roman"/>
                <a:cs typeface="B Nazanin"/>
              </a:rPr>
              <a:t> </a:t>
            </a:r>
            <a:r>
              <a:rPr lang="fa-IR" sz="2800" b="1" dirty="0">
                <a:solidFill>
                  <a:srgbClr val="FF0000"/>
                </a:solidFill>
                <a:latin typeface="Times New Roman"/>
                <a:ea typeface="Times New Roman"/>
                <a:cs typeface="B Nazanin"/>
              </a:rPr>
              <a:t>صندلی‌ها و توالت‌ها</a:t>
            </a:r>
            <a:r>
              <a:rPr lang="fa-IR" sz="2400" b="1" dirty="0" smtClean="0">
                <a:solidFill>
                  <a:schemeClr val="dk1"/>
                </a:solidFill>
                <a:latin typeface="Times New Roman"/>
                <a:ea typeface="Times New Roman"/>
                <a:cs typeface="B Nazanin"/>
              </a:rPr>
              <a:t>: توالت‌ها </a:t>
            </a:r>
            <a:r>
              <a:rPr lang="fa-IR" sz="2400" b="1" dirty="0">
                <a:solidFill>
                  <a:schemeClr val="dk1"/>
                </a:solidFill>
                <a:latin typeface="Times New Roman"/>
                <a:ea typeface="Times New Roman"/>
                <a:cs typeface="B Nazanin"/>
              </a:rPr>
              <a:t>و صندلی‌های دارای محل نشستن پایین، بخصوص آن هایی که </a:t>
            </a:r>
            <a:r>
              <a:rPr lang="fa-IR" sz="2400" b="1" dirty="0">
                <a:solidFill>
                  <a:srgbClr val="7030A0"/>
                </a:solidFill>
                <a:latin typeface="Times New Roman"/>
                <a:ea typeface="Times New Roman"/>
                <a:cs typeface="B Nazanin"/>
              </a:rPr>
              <a:t>بدون دسته مناسب و تکیه گاه نرده ای جهت گرفتن هستند، می‌توانند هنگام برخاستن از آن ها مشکل زا </a:t>
            </a:r>
            <a:r>
              <a:rPr lang="fa-IR" sz="2400" b="1" dirty="0">
                <a:solidFill>
                  <a:schemeClr val="dk1"/>
                </a:solidFill>
                <a:latin typeface="Times New Roman"/>
                <a:ea typeface="Times New Roman"/>
                <a:cs typeface="B Nazanin"/>
              </a:rPr>
              <a:t>باشند و خطر سقوط را افزایش دهند. مخصوصاً در سالمندانی که ضعف عضلانی و بیماری‌های عصبی دارند، یک عامل خطر محسوب می‌شود</a:t>
            </a:r>
            <a:r>
              <a:rPr lang="fa-IR" sz="2400" b="1" dirty="0" smtClean="0">
                <a:solidFill>
                  <a:schemeClr val="dk1"/>
                </a:solidFill>
                <a:latin typeface="Times New Roman"/>
                <a:ea typeface="Times New Roman"/>
                <a:cs typeface="B Nazanin"/>
              </a:rPr>
              <a:t>.</a:t>
            </a:r>
            <a:endParaRPr lang="en-US" sz="2400" b="1" dirty="0">
              <a:solidFill>
                <a:schemeClr val="dk1"/>
              </a:solidFill>
              <a:latin typeface="Times New Roman"/>
              <a:ea typeface="Times New Roman"/>
              <a:cs typeface="B Nazanin"/>
            </a:endParaRPr>
          </a:p>
        </p:txBody>
      </p:sp>
      <p:pic>
        <p:nvPicPr>
          <p:cNvPr id="6" name="Picture 2" descr="C:\Users\ls-moghadam\Pictures\p27605_500.jpg"/>
          <p:cNvPicPr>
            <a:picLocks noChangeAspect="1" noChangeArrowheads="1"/>
          </p:cNvPicPr>
          <p:nvPr/>
        </p:nvPicPr>
        <p:blipFill>
          <a:blip r:embed="rId4"/>
          <a:srcRect/>
          <a:stretch>
            <a:fillRect/>
          </a:stretch>
        </p:blipFill>
        <p:spPr bwMode="auto">
          <a:xfrm>
            <a:off x="107504" y="3933056"/>
            <a:ext cx="2738475" cy="2808312"/>
          </a:xfrm>
          <a:prstGeom prst="rect">
            <a:avLst/>
          </a:prstGeom>
          <a:noFill/>
        </p:spPr>
      </p:pic>
      <p:pic>
        <p:nvPicPr>
          <p:cNvPr id="10" name="Picture 3" descr="C:\Users\ls-moghadam\Pictures\111.png"/>
          <p:cNvPicPr>
            <a:picLocks noChangeAspect="1" noChangeArrowheads="1"/>
          </p:cNvPicPr>
          <p:nvPr/>
        </p:nvPicPr>
        <p:blipFill>
          <a:blip r:embed="rId5"/>
          <a:srcRect/>
          <a:stretch>
            <a:fillRect/>
          </a:stretch>
        </p:blipFill>
        <p:spPr bwMode="auto">
          <a:xfrm>
            <a:off x="107504" y="1391864"/>
            <a:ext cx="2738475" cy="2541191"/>
          </a:xfrm>
          <a:prstGeom prst="rect">
            <a:avLst/>
          </a:prstGeom>
          <a:noFill/>
        </p:spPr>
      </p:pic>
    </p:spTree>
    <p:extLst>
      <p:ext uri="{BB962C8B-B14F-4D97-AF65-F5344CB8AC3E}">
        <p14:creationId xmlns:p14="http://schemas.microsoft.com/office/powerpoint/2010/main" val="2510037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3203848" y="4077072"/>
            <a:ext cx="5832648" cy="2592288"/>
          </a:xfrm>
        </p:spPr>
        <p:txBody>
          <a:bodyPr>
            <a:noAutofit/>
          </a:bodyPr>
          <a:lstStyle/>
          <a:p>
            <a:pPr algn="just" rtl="1">
              <a:lnSpc>
                <a:spcPct val="150000"/>
              </a:lnSpc>
              <a:buNone/>
            </a:pPr>
            <a:r>
              <a:rPr lang="fa-IR" sz="2400" b="1" dirty="0" smtClean="0">
                <a:solidFill>
                  <a:schemeClr val="dk1"/>
                </a:solidFill>
                <a:latin typeface="Times New Roman"/>
                <a:ea typeface="Times New Roman"/>
                <a:cs typeface="B Nazanin"/>
              </a:rPr>
              <a:t>     </a:t>
            </a:r>
            <a:r>
              <a:rPr lang="fa-IR" sz="2400" b="1" dirty="0">
                <a:solidFill>
                  <a:schemeClr val="dk1"/>
                </a:solidFill>
                <a:latin typeface="Times New Roman"/>
                <a:ea typeface="Times New Roman"/>
                <a:cs typeface="B Nazanin"/>
              </a:rPr>
              <a:t>استفاده از دوش دستي يا وجود </a:t>
            </a:r>
            <a:r>
              <a:rPr lang="fa-IR" sz="2400" b="1" dirty="0" smtClean="0">
                <a:solidFill>
                  <a:schemeClr val="dk1"/>
                </a:solidFill>
                <a:latin typeface="Times New Roman"/>
                <a:ea typeface="Times New Roman"/>
                <a:cs typeface="B Nazanin"/>
              </a:rPr>
              <a:t>صندلي  </a:t>
            </a:r>
            <a:r>
              <a:rPr lang="fa-IR" sz="2400" b="1" dirty="0">
                <a:solidFill>
                  <a:schemeClr val="dk1"/>
                </a:solidFill>
                <a:latin typeface="Times New Roman"/>
                <a:ea typeface="Times New Roman"/>
                <a:cs typeface="B Nazanin"/>
              </a:rPr>
              <a:t>يا چهار </a:t>
            </a:r>
            <a:r>
              <a:rPr lang="fa-IR" sz="2400" b="1" dirty="0" smtClean="0">
                <a:solidFill>
                  <a:schemeClr val="dk1"/>
                </a:solidFill>
                <a:latin typeface="Times New Roman"/>
                <a:ea typeface="Times New Roman"/>
                <a:cs typeface="B Nazanin"/>
              </a:rPr>
              <a:t>پايه براي </a:t>
            </a:r>
            <a:r>
              <a:rPr lang="fa-IR" sz="2400" b="1" dirty="0">
                <a:solidFill>
                  <a:schemeClr val="dk1"/>
                </a:solidFill>
                <a:latin typeface="Times New Roman"/>
                <a:ea typeface="Times New Roman"/>
                <a:cs typeface="B Nazanin"/>
              </a:rPr>
              <a:t>نشستن زير </a:t>
            </a:r>
            <a:r>
              <a:rPr lang="fa-IR" sz="2400" b="1" dirty="0" smtClean="0">
                <a:solidFill>
                  <a:schemeClr val="dk1"/>
                </a:solidFill>
                <a:latin typeface="Times New Roman"/>
                <a:ea typeface="Times New Roman"/>
                <a:cs typeface="B Nazanin"/>
              </a:rPr>
              <a:t>دوش، نصب </a:t>
            </a:r>
            <a:r>
              <a:rPr lang="fa-IR" sz="2400" b="1" dirty="0">
                <a:solidFill>
                  <a:schemeClr val="dk1"/>
                </a:solidFill>
                <a:latin typeface="Times New Roman"/>
                <a:ea typeface="Times New Roman"/>
                <a:cs typeface="B Nazanin"/>
              </a:rPr>
              <a:t>ميله هايي به عنوان دستگيره </a:t>
            </a:r>
            <a:r>
              <a:rPr lang="fa-IR" sz="2400" b="1" dirty="0" smtClean="0">
                <a:solidFill>
                  <a:schemeClr val="dk1"/>
                </a:solidFill>
                <a:latin typeface="Times New Roman"/>
                <a:ea typeface="Times New Roman"/>
                <a:cs typeface="B Nazanin"/>
              </a:rPr>
              <a:t>بر </a:t>
            </a:r>
            <a:r>
              <a:rPr lang="fa-IR" sz="2400" b="1" dirty="0">
                <a:solidFill>
                  <a:schemeClr val="dk1"/>
                </a:solidFill>
                <a:latin typeface="Times New Roman"/>
                <a:ea typeface="Times New Roman"/>
                <a:cs typeface="B Nazanin"/>
              </a:rPr>
              <a:t>ديوار حمام كه بتوان قبل از ليز خوردن </a:t>
            </a:r>
          </a:p>
          <a:p>
            <a:pPr algn="just" rtl="1">
              <a:lnSpc>
                <a:spcPct val="150000"/>
              </a:lnSpc>
              <a:buNone/>
            </a:pPr>
            <a:r>
              <a:rPr lang="fa-IR" sz="2400" b="1" dirty="0" smtClean="0">
                <a:solidFill>
                  <a:schemeClr val="dk1"/>
                </a:solidFill>
                <a:latin typeface="Times New Roman"/>
                <a:ea typeface="Times New Roman"/>
                <a:cs typeface="B Nazanin"/>
              </a:rPr>
              <a:t>     با </a:t>
            </a:r>
            <a:r>
              <a:rPr lang="fa-IR" sz="2400" b="1" dirty="0">
                <a:solidFill>
                  <a:schemeClr val="dk1"/>
                </a:solidFill>
                <a:latin typeface="Times New Roman"/>
                <a:ea typeface="Times New Roman"/>
                <a:cs typeface="B Nazanin"/>
              </a:rPr>
              <a:t>گرفتن آنها تعادل خود را </a:t>
            </a:r>
            <a:r>
              <a:rPr lang="fa-IR" sz="2400" b="1" dirty="0" smtClean="0">
                <a:solidFill>
                  <a:schemeClr val="dk1"/>
                </a:solidFill>
                <a:latin typeface="Times New Roman"/>
                <a:ea typeface="Times New Roman"/>
                <a:cs typeface="B Nazanin"/>
              </a:rPr>
              <a:t>حفظ نمود. </a:t>
            </a:r>
            <a:endParaRPr lang="en-US" sz="20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3347864" y="1340768"/>
            <a:ext cx="5544616" cy="1800493"/>
          </a:xfrm>
          <a:prstGeom prst="rect">
            <a:avLst/>
          </a:prstGeom>
        </p:spPr>
        <p:txBody>
          <a:bodyPr wrap="square">
            <a:spAutoFit/>
          </a:bodyPr>
          <a:lstStyle/>
          <a:p>
            <a:pPr lvl="0" algn="just" rtl="1">
              <a:lnSpc>
                <a:spcPct val="150000"/>
              </a:lnSpc>
            </a:pPr>
            <a:r>
              <a:rPr lang="fa-IR" sz="2800" b="1" dirty="0" smtClean="0">
                <a:solidFill>
                  <a:srgbClr val="FF0000"/>
                </a:solidFill>
                <a:latin typeface="Times New Roman"/>
                <a:ea typeface="Times New Roman"/>
                <a:cs typeface="B Nazanin"/>
              </a:rPr>
              <a:t>دستگیره های دستشویی: </a:t>
            </a:r>
            <a:r>
              <a:rPr lang="fa-IR" sz="2400" b="1" dirty="0" smtClean="0">
                <a:solidFill>
                  <a:schemeClr val="dk1"/>
                </a:solidFill>
                <a:latin typeface="Times New Roman"/>
                <a:ea typeface="Times New Roman"/>
                <a:cs typeface="B Nazanin"/>
              </a:rPr>
              <a:t>فقدان تکیه گاه های دستی مناسب یا میله هایی برای گرفتن جهت کمک هنگام انتقال در دستشویی، می‌تواند خطر سقوط را در مورد سالمندانی که دچار </a:t>
            </a:r>
            <a:r>
              <a:rPr lang="fa-IR" sz="2400" b="1" dirty="0" smtClean="0">
                <a:solidFill>
                  <a:srgbClr val="7030A0"/>
                </a:solidFill>
                <a:latin typeface="Times New Roman"/>
                <a:ea typeface="Times New Roman"/>
                <a:cs typeface="B Nazanin"/>
              </a:rPr>
              <a:t>اختلال تعادل </a:t>
            </a:r>
            <a:r>
              <a:rPr lang="fa-IR" sz="2400" b="1" dirty="0" smtClean="0">
                <a:solidFill>
                  <a:schemeClr val="dk1"/>
                </a:solidFill>
                <a:latin typeface="Times New Roman"/>
                <a:ea typeface="Times New Roman"/>
                <a:cs typeface="B Nazanin"/>
              </a:rPr>
              <a:t>هستند، افزایش دهد.</a:t>
            </a:r>
            <a:endParaRPr lang="en-US" sz="2400" b="1" dirty="0">
              <a:solidFill>
                <a:schemeClr val="dk1"/>
              </a:solidFill>
              <a:latin typeface="Times New Roman"/>
              <a:ea typeface="Times New Roman"/>
              <a:cs typeface="B Nazanin"/>
            </a:endParaRPr>
          </a:p>
        </p:txBody>
      </p:sp>
      <p:pic>
        <p:nvPicPr>
          <p:cNvPr id="11" name="Picture 2" descr="F:\shower-chairs-for-elderly.jpg"/>
          <p:cNvPicPr>
            <a:picLocks noChangeAspect="1" noChangeArrowheads="1"/>
          </p:cNvPicPr>
          <p:nvPr/>
        </p:nvPicPr>
        <p:blipFill>
          <a:blip r:embed="rId4"/>
          <a:srcRect/>
          <a:stretch>
            <a:fillRect/>
          </a:stretch>
        </p:blipFill>
        <p:spPr bwMode="auto">
          <a:xfrm>
            <a:off x="263466" y="1338999"/>
            <a:ext cx="2884527" cy="2234017"/>
          </a:xfrm>
          <a:prstGeom prst="rect">
            <a:avLst/>
          </a:prstGeom>
          <a:noFill/>
        </p:spPr>
      </p:pic>
      <p:pic>
        <p:nvPicPr>
          <p:cNvPr id="12" name="Picture 2" descr="F:\elderly2\safe shower_0.jpg"/>
          <p:cNvPicPr>
            <a:picLocks noChangeAspect="1" noChangeArrowheads="1"/>
          </p:cNvPicPr>
          <p:nvPr/>
        </p:nvPicPr>
        <p:blipFill>
          <a:blip r:embed="rId5"/>
          <a:srcRect/>
          <a:stretch>
            <a:fillRect/>
          </a:stretch>
        </p:blipFill>
        <p:spPr bwMode="auto">
          <a:xfrm>
            <a:off x="263466" y="3858395"/>
            <a:ext cx="2884527" cy="2666949"/>
          </a:xfrm>
          <a:prstGeom prst="rect">
            <a:avLst/>
          </a:prstGeom>
          <a:noFill/>
        </p:spPr>
      </p:pic>
    </p:spTree>
    <p:extLst>
      <p:ext uri="{BB962C8B-B14F-4D97-AF65-F5344CB8AC3E}">
        <p14:creationId xmlns:p14="http://schemas.microsoft.com/office/powerpoint/2010/main" val="2521898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sp>
        <p:nvSpPr>
          <p:cNvPr id="2" name="Rectangle 1"/>
          <p:cNvSpPr/>
          <p:nvPr/>
        </p:nvSpPr>
        <p:spPr>
          <a:xfrm>
            <a:off x="3878252" y="1166843"/>
            <a:ext cx="5086235" cy="4616648"/>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عصا ها و واکرها:</a:t>
            </a:r>
            <a:endParaRPr lang="en-US" sz="28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معمولاً عصاها و واکرها استفاده می‌شوند تا تعادل و راه رفتن سالمند را بهبود ببخشند؛ که این خود کمک می‌کند تا در مقابل زمین خوردن ها محافظت شوند</a:t>
            </a:r>
            <a:r>
              <a:rPr lang="fa-IR" sz="2400" b="1" dirty="0" smtClean="0">
                <a:solidFill>
                  <a:schemeClr val="dk1"/>
                </a:solidFill>
                <a:latin typeface="Times New Roman"/>
                <a:ea typeface="Times New Roman"/>
                <a:cs typeface="B Nazanin"/>
              </a:rPr>
              <a:t>.</a:t>
            </a:r>
          </a:p>
          <a:p>
            <a:pPr algn="just" rtl="1">
              <a:lnSpc>
                <a:spcPct val="150000"/>
              </a:lnSpc>
            </a:pPr>
            <a:r>
              <a:rPr lang="fa-IR" sz="2400" b="1" dirty="0" smtClean="0">
                <a:solidFill>
                  <a:schemeClr val="dk1"/>
                </a:solidFill>
                <a:latin typeface="Times New Roman"/>
                <a:ea typeface="Times New Roman"/>
                <a:cs typeface="B Nazanin"/>
              </a:rPr>
              <a:t> </a:t>
            </a:r>
            <a:r>
              <a:rPr lang="fa-IR" sz="2400" b="1" u="sng" dirty="0">
                <a:solidFill>
                  <a:srgbClr val="FF0000"/>
                </a:solidFill>
                <a:latin typeface="Times New Roman"/>
                <a:ea typeface="Times New Roman"/>
                <a:cs typeface="B Nazanin"/>
              </a:rPr>
              <a:t>ولی عصا ها و واکر هایی که شکسته هستند و یا سرپوش های پلاستیکی فرسوده ای دارند</a:t>
            </a:r>
            <a:r>
              <a:rPr lang="fa-IR" sz="2400" b="1" dirty="0">
                <a:solidFill>
                  <a:schemeClr val="dk1"/>
                </a:solidFill>
                <a:latin typeface="Times New Roman"/>
                <a:ea typeface="Times New Roman"/>
                <a:cs typeface="B Nazanin"/>
              </a:rPr>
              <a:t>، برای سالمند مناسب نبوده و بالقوه خطرناک هستند، بنابراین آن ها از تعادل سالمند حمایت نکرده و می‌توانند منجر به سقوط شوند</a:t>
            </a:r>
            <a:r>
              <a:rPr lang="fa-IR" sz="2400" b="1" dirty="0" smtClean="0">
                <a:solidFill>
                  <a:schemeClr val="dk1"/>
                </a:solidFill>
                <a:latin typeface="Times New Roman"/>
                <a:ea typeface="Times New Roman"/>
                <a:cs typeface="B Nazanin"/>
              </a:rPr>
              <a:t>.</a:t>
            </a:r>
            <a:endParaRPr lang="en-US" sz="2000" b="1" dirty="0">
              <a:solidFill>
                <a:schemeClr val="dk1"/>
              </a:solidFill>
              <a:latin typeface="Times New Roman"/>
              <a:ea typeface="Times New Roman"/>
              <a:cs typeface="B Nazanin"/>
            </a:endParaRPr>
          </a:p>
        </p:txBody>
      </p:sp>
      <p:pic>
        <p:nvPicPr>
          <p:cNvPr id="6" name="Picture 2" descr="F:\door.png"/>
          <p:cNvPicPr>
            <a:picLocks noChangeAspect="1" noChangeArrowheads="1"/>
          </p:cNvPicPr>
          <p:nvPr/>
        </p:nvPicPr>
        <p:blipFill>
          <a:blip r:embed="rId3"/>
          <a:srcRect/>
          <a:stretch>
            <a:fillRect/>
          </a:stretch>
        </p:blipFill>
        <p:spPr bwMode="auto">
          <a:xfrm>
            <a:off x="179512" y="1454244"/>
            <a:ext cx="2639864" cy="2205589"/>
          </a:xfrm>
          <a:prstGeom prst="rect">
            <a:avLst/>
          </a:prstGeom>
          <a:noFill/>
        </p:spPr>
      </p:pic>
      <p:pic>
        <p:nvPicPr>
          <p:cNvPr id="10" name="Picture 6" descr="C:\Users\ls-moghadam\Pictures\333.png"/>
          <p:cNvPicPr>
            <a:picLocks noChangeAspect="1" noChangeArrowheads="1"/>
          </p:cNvPicPr>
          <p:nvPr/>
        </p:nvPicPr>
        <p:blipFill>
          <a:blip r:embed="rId4"/>
          <a:srcRect/>
          <a:stretch>
            <a:fillRect/>
          </a:stretch>
        </p:blipFill>
        <p:spPr bwMode="auto">
          <a:xfrm>
            <a:off x="251520" y="4030924"/>
            <a:ext cx="3421052" cy="2638436"/>
          </a:xfrm>
          <a:prstGeom prst="rect">
            <a:avLst/>
          </a:prstGeom>
          <a:noFill/>
        </p:spPr>
      </p:pic>
      <p:pic>
        <p:nvPicPr>
          <p:cNvPr id="11" name="Picture 2" descr="F:\مکان تاریخی\imagesزر.jpg"/>
          <p:cNvPicPr>
            <a:picLocks noChangeAspect="1" noChangeArrowheads="1"/>
          </p:cNvPicPr>
          <p:nvPr/>
        </p:nvPicPr>
        <p:blipFill>
          <a:blip r:embed="rId5"/>
          <a:srcRect/>
          <a:stretch>
            <a:fillRect/>
          </a:stretch>
        </p:blipFill>
        <p:spPr bwMode="auto">
          <a:xfrm>
            <a:off x="251520" y="44624"/>
            <a:ext cx="1677274" cy="13573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45932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4011137" y="2211331"/>
            <a:ext cx="4752528" cy="3970318"/>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ویلچرها:</a:t>
            </a:r>
            <a:endParaRPr lang="en-US" sz="24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صندلی‌هایی که در حین انتقال منحرف شده یا کج شوند، به‌طور ویژه خطرناک هستند. ترمز ها یا رکاب های مخصوص پا عامل اصلی دیگری از زمین خوردن های با ویلچر می‌باشند.</a:t>
            </a:r>
            <a:endParaRPr lang="en-US" sz="2400" b="1" dirty="0">
              <a:solidFill>
                <a:schemeClr val="dk1"/>
              </a:solidFill>
              <a:latin typeface="Times New Roman"/>
              <a:ea typeface="Times New Roman"/>
              <a:cs typeface="B Nazanin"/>
            </a:endParaRPr>
          </a:p>
          <a:p>
            <a:pPr lvl="0" algn="just" rtl="1">
              <a:lnSpc>
                <a:spcPct val="150000"/>
              </a:lnSpc>
            </a:pPr>
            <a:endParaRPr lang="en-US" sz="2400" b="1" dirty="0">
              <a:solidFill>
                <a:schemeClr val="dk1"/>
              </a:solidFill>
              <a:latin typeface="Times New Roman"/>
              <a:ea typeface="Times New Roman"/>
              <a:cs typeface="B Nazanin"/>
            </a:endParaRPr>
          </a:p>
        </p:txBody>
      </p:sp>
      <p:pic>
        <p:nvPicPr>
          <p:cNvPr id="10" name="Picture 2" descr="C:\Users\ls-moghadam\Pictures\Wheelchair_User_Door.jpg"/>
          <p:cNvPicPr>
            <a:picLocks noChangeAspect="1" noChangeArrowheads="1"/>
          </p:cNvPicPr>
          <p:nvPr/>
        </p:nvPicPr>
        <p:blipFill>
          <a:blip r:embed="rId4"/>
          <a:srcRect/>
          <a:stretch>
            <a:fillRect/>
          </a:stretch>
        </p:blipFill>
        <p:spPr bwMode="auto">
          <a:xfrm>
            <a:off x="179512" y="4196490"/>
            <a:ext cx="3672408" cy="2328854"/>
          </a:xfrm>
          <a:prstGeom prst="rect">
            <a:avLst/>
          </a:prstGeom>
          <a:noFill/>
        </p:spPr>
      </p:pic>
      <p:pic>
        <p:nvPicPr>
          <p:cNvPr id="11" name="Picture 2" descr="F:\elderly2\Portland_Streetcar_Parada.jpg"/>
          <p:cNvPicPr>
            <a:picLocks noChangeAspect="1" noChangeArrowheads="1"/>
          </p:cNvPicPr>
          <p:nvPr/>
        </p:nvPicPr>
        <p:blipFill>
          <a:blip r:embed="rId5"/>
          <a:srcRect/>
          <a:stretch>
            <a:fillRect/>
          </a:stretch>
        </p:blipFill>
        <p:spPr bwMode="auto">
          <a:xfrm>
            <a:off x="179512" y="1343687"/>
            <a:ext cx="3672408" cy="2589369"/>
          </a:xfrm>
          <a:prstGeom prst="rect">
            <a:avLst/>
          </a:prstGeom>
          <a:noFill/>
        </p:spPr>
      </p:pic>
    </p:spTree>
    <p:extLst>
      <p:ext uri="{BB962C8B-B14F-4D97-AF65-F5344CB8AC3E}">
        <p14:creationId xmlns:p14="http://schemas.microsoft.com/office/powerpoint/2010/main" val="1796033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3" name="Rectangle 2"/>
          <p:cNvSpPr/>
          <p:nvPr/>
        </p:nvSpPr>
        <p:spPr>
          <a:xfrm>
            <a:off x="179512" y="1391865"/>
            <a:ext cx="8856984" cy="1246495"/>
          </a:xfrm>
          <a:prstGeom prst="rect">
            <a:avLst/>
          </a:prstGeom>
        </p:spPr>
        <p:txBody>
          <a:bodyPr wrap="square">
            <a:spAutoFit/>
          </a:bodyPr>
          <a:lstStyle/>
          <a:p>
            <a:pPr algn="just" rtl="1">
              <a:lnSpc>
                <a:spcPct val="150000"/>
              </a:lnSpc>
            </a:pPr>
            <a:r>
              <a:rPr lang="fa-IR" dirty="0"/>
              <a:t> </a:t>
            </a:r>
            <a:r>
              <a:rPr lang="fa-IR" sz="2800" b="1" dirty="0">
                <a:solidFill>
                  <a:srgbClr val="FF0000"/>
                </a:solidFill>
                <a:latin typeface="Times New Roman"/>
                <a:ea typeface="Times New Roman"/>
                <a:cs typeface="B Nazanin"/>
              </a:rPr>
              <a:t>روشنایی محیط</a:t>
            </a:r>
            <a:r>
              <a:rPr lang="fa-IR" sz="2800" b="1" dirty="0" smtClean="0">
                <a:solidFill>
                  <a:srgbClr val="FF0000"/>
                </a:solidFill>
                <a:latin typeface="Times New Roman"/>
                <a:ea typeface="Times New Roman"/>
                <a:cs typeface="B Nazanin"/>
              </a:rPr>
              <a:t>: </a:t>
            </a:r>
            <a:r>
              <a:rPr lang="fa-IR" sz="2400" b="1" dirty="0" smtClean="0">
                <a:solidFill>
                  <a:schemeClr val="dk1"/>
                </a:solidFill>
                <a:latin typeface="Times New Roman"/>
                <a:ea typeface="Times New Roman"/>
                <a:cs typeface="B Nazanin"/>
              </a:rPr>
              <a:t>روشنایی </a:t>
            </a:r>
            <a:r>
              <a:rPr lang="fa-IR" sz="2400" b="1" dirty="0">
                <a:solidFill>
                  <a:schemeClr val="dk1"/>
                </a:solidFill>
                <a:latin typeface="Times New Roman"/>
                <a:ea typeface="Times New Roman"/>
                <a:cs typeface="B Nazanin"/>
              </a:rPr>
              <a:t>کم و تاریک در راهرو ها، اتاق خواب ها و دستشویی ها می‌توانند به شرایط راه رفتن خطرناک منجر گردند که خطر سقوط را افزایش می دهند. بینایی کم و معیوب، مشکل روشنایی را دو برابر خطرناک می سازد.</a:t>
            </a: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290982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4139952" y="1302480"/>
            <a:ext cx="4680520" cy="3508653"/>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کفش و پاپوش:</a:t>
            </a:r>
            <a:endParaRPr lang="en-US" sz="28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پوشیدن جوراب یا پاپوش بدون کفش، ممکن است تعادل و راه رفتن را تغییر دهد و باعث شوند یک </a:t>
            </a:r>
            <a:r>
              <a:rPr lang="fa-IR" sz="2400" b="1" dirty="0">
                <a:solidFill>
                  <a:srgbClr val="7030A0"/>
                </a:solidFill>
                <a:latin typeface="Times New Roman"/>
                <a:ea typeface="Times New Roman"/>
                <a:cs typeface="B Nazanin"/>
              </a:rPr>
              <a:t>سالمند سُر </a:t>
            </a:r>
            <a:r>
              <a:rPr lang="fa-IR" sz="2400" b="1" dirty="0">
                <a:solidFill>
                  <a:schemeClr val="dk1"/>
                </a:solidFill>
                <a:latin typeface="Times New Roman"/>
                <a:ea typeface="Times New Roman"/>
                <a:cs typeface="B Nazanin"/>
              </a:rPr>
              <a:t>بخورد. همچنین پوشیدن کفش با پاشنه های نرم و ضخیم می‌تواند در برخی سالمندان دارای مشکلات حسی، مانند کسانی که دیابت دارند، مانع تعادل شان شود و باعث سقوط گردد.</a:t>
            </a:r>
            <a:endParaRPr lang="en-US" sz="2400" b="1" dirty="0">
              <a:solidFill>
                <a:schemeClr val="dk1"/>
              </a:solidFill>
              <a:latin typeface="Times New Roman"/>
              <a:ea typeface="Times New Roman"/>
              <a:cs typeface="B Nazanin"/>
            </a:endParaRPr>
          </a:p>
        </p:txBody>
      </p:sp>
      <p:pic>
        <p:nvPicPr>
          <p:cNvPr id="11" name="Picture 4" descr="Image result for yaktrax walker"/>
          <p:cNvPicPr>
            <a:picLocks noChangeAspect="1" noChangeArrowheads="1"/>
          </p:cNvPicPr>
          <p:nvPr/>
        </p:nvPicPr>
        <p:blipFill>
          <a:blip r:embed="rId4"/>
          <a:srcRect/>
          <a:stretch>
            <a:fillRect/>
          </a:stretch>
        </p:blipFill>
        <p:spPr bwMode="auto">
          <a:xfrm>
            <a:off x="179512" y="1628800"/>
            <a:ext cx="3392356" cy="2495770"/>
          </a:xfrm>
          <a:prstGeom prst="rect">
            <a:avLst/>
          </a:prstGeom>
          <a:noFill/>
        </p:spPr>
      </p:pic>
      <p:sp>
        <p:nvSpPr>
          <p:cNvPr id="5" name="Rectangle 4"/>
          <p:cNvSpPr/>
          <p:nvPr/>
        </p:nvSpPr>
        <p:spPr>
          <a:xfrm>
            <a:off x="179512" y="4437112"/>
            <a:ext cx="3600400" cy="954107"/>
          </a:xfrm>
          <a:prstGeom prst="rect">
            <a:avLst/>
          </a:prstGeom>
        </p:spPr>
        <p:txBody>
          <a:bodyPr wrap="square">
            <a:spAutoFit/>
          </a:bodyPr>
          <a:lstStyle/>
          <a:p>
            <a:pPr algn="just" rtl="1"/>
            <a:r>
              <a:rPr lang="fa-IR" b="1" dirty="0">
                <a:solidFill>
                  <a:schemeClr val="tx2"/>
                </a:solidFill>
                <a:effectLst>
                  <a:outerShdw blurRad="31750" dist="25400" dir="5400000" algn="tl" rotWithShape="0">
                    <a:srgbClr val="000000">
                      <a:alpha val="25000"/>
                    </a:srgbClr>
                  </a:outerShdw>
                </a:effectLst>
                <a:cs typeface="B Nazanin" pitchFamily="2" charset="-78"/>
              </a:rPr>
              <a:t>کفش های یاکتراکس نمونه ای از یک وسیله تثبیت کننده گام هاست. که میتواند برای جلوگیری از زمین خوردن در یک سطح لغزنده </a:t>
            </a:r>
            <a:endParaRPr lang="en-US" dirty="0"/>
          </a:p>
        </p:txBody>
      </p:sp>
    </p:spTree>
    <p:extLst>
      <p:ext uri="{BB962C8B-B14F-4D97-AF65-F5344CB8AC3E}">
        <p14:creationId xmlns:p14="http://schemas.microsoft.com/office/powerpoint/2010/main" val="2074205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3" name="Rectangle 2"/>
          <p:cNvSpPr/>
          <p:nvPr/>
        </p:nvSpPr>
        <p:spPr>
          <a:xfrm>
            <a:off x="3275856" y="1628800"/>
            <a:ext cx="5760640" cy="4154984"/>
          </a:xfrm>
          <a:prstGeom prst="rect">
            <a:avLst/>
          </a:prstGeom>
        </p:spPr>
        <p:txBody>
          <a:bodyPr wrap="square">
            <a:spAutoFit/>
          </a:bodyPr>
          <a:lstStyle/>
          <a:p>
            <a:pPr lvl="0" algn="just" rtl="1">
              <a:lnSpc>
                <a:spcPct val="150000"/>
              </a:lnSpc>
            </a:pPr>
            <a:r>
              <a:rPr lang="fa-IR" sz="2800" b="1" dirty="0" smtClean="0">
                <a:solidFill>
                  <a:srgbClr val="FF0000"/>
                </a:solidFill>
                <a:latin typeface="Times New Roman"/>
                <a:ea typeface="Times New Roman"/>
                <a:cs typeface="B Nazanin"/>
              </a:rPr>
              <a:t>جابجایی: </a:t>
            </a:r>
            <a:r>
              <a:rPr lang="fa-IR" sz="2400" b="1" dirty="0" smtClean="0">
                <a:solidFill>
                  <a:schemeClr val="dk1"/>
                </a:solidFill>
                <a:latin typeface="Times New Roman"/>
                <a:ea typeface="Times New Roman"/>
                <a:cs typeface="B Nazanin"/>
              </a:rPr>
              <a:t>جابجا </a:t>
            </a:r>
            <a:r>
              <a:rPr lang="fa-IR" sz="2400" b="1" dirty="0">
                <a:solidFill>
                  <a:schemeClr val="dk1"/>
                </a:solidFill>
                <a:latin typeface="Times New Roman"/>
                <a:ea typeface="Times New Roman"/>
                <a:cs typeface="B Nazanin"/>
              </a:rPr>
              <a:t>شدن از یک خانه شخصی به منزل فرزندان و یا به سرای سالمندان و قرارگرفتن در معرض افراد جدید، محیط های جدید و کارهای روزمره جدید، می‌تواند </a:t>
            </a:r>
            <a:r>
              <a:rPr lang="fa-IR" sz="2800" b="1" u="sng" dirty="0">
                <a:solidFill>
                  <a:srgbClr val="FF0000"/>
                </a:solidFill>
                <a:latin typeface="Times New Roman"/>
                <a:ea typeface="Times New Roman"/>
                <a:cs typeface="B Nazanin"/>
              </a:rPr>
              <a:t>موجب حواس پرتی </a:t>
            </a:r>
            <a:r>
              <a:rPr lang="fa-IR" sz="2400" b="1" dirty="0">
                <a:solidFill>
                  <a:schemeClr val="dk1"/>
                </a:solidFill>
                <a:latin typeface="Times New Roman"/>
                <a:ea typeface="Times New Roman"/>
                <a:cs typeface="B Nazanin"/>
              </a:rPr>
              <a:t>سالمندان شده و خطر سقوط را افزایش دهد. </a:t>
            </a:r>
            <a:endParaRPr lang="fa-IR" sz="2400" b="1" dirty="0" smtClean="0">
              <a:solidFill>
                <a:schemeClr val="dk1"/>
              </a:solidFill>
              <a:latin typeface="Times New Roman"/>
              <a:ea typeface="Times New Roman"/>
              <a:cs typeface="B Nazanin"/>
            </a:endParaRPr>
          </a:p>
          <a:p>
            <a:pPr lvl="0" algn="just" rtl="1">
              <a:lnSpc>
                <a:spcPct val="150000"/>
              </a:lnSpc>
            </a:pPr>
            <a:r>
              <a:rPr lang="fa-IR" sz="2400" b="1" u="sng" dirty="0" smtClean="0">
                <a:solidFill>
                  <a:srgbClr val="FF0000"/>
                </a:solidFill>
                <a:latin typeface="Times New Roman"/>
                <a:ea typeface="Times New Roman"/>
                <a:cs typeface="B Nazanin"/>
              </a:rPr>
              <a:t>سالمندان </a:t>
            </a:r>
            <a:r>
              <a:rPr lang="fa-IR" sz="2400" b="1" u="sng" dirty="0">
                <a:solidFill>
                  <a:srgbClr val="FF0000"/>
                </a:solidFill>
                <a:latin typeface="Times New Roman"/>
                <a:ea typeface="Times New Roman"/>
                <a:cs typeface="B Nazanin"/>
              </a:rPr>
              <a:t>تازه پذیرش شده در طول دو، سه هفته اول، احتمال سقوط بیشتری را دارند</a:t>
            </a:r>
            <a:r>
              <a:rPr lang="fa-IR" sz="2400" b="1" dirty="0">
                <a:solidFill>
                  <a:schemeClr val="dk1"/>
                </a:solidFill>
                <a:latin typeface="Times New Roman"/>
                <a:ea typeface="Times New Roman"/>
                <a:cs typeface="B Nazanin"/>
              </a:rPr>
              <a:t>. سالمندان دارای گیجی به طور خاص در طول 24 تا 48 ساعت اولیه پس از ورود در معرض خطر سقوط هستند</a:t>
            </a:r>
            <a:r>
              <a:rPr lang="fa-IR" sz="2400" b="1" dirty="0" smtClean="0">
                <a:solidFill>
                  <a:schemeClr val="dk1"/>
                </a:solidFill>
                <a:latin typeface="Times New Roman"/>
                <a:ea typeface="Times New Roman"/>
                <a:cs typeface="B Nazanin"/>
              </a:rPr>
              <a:t>.</a:t>
            </a: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11" name="Picture 2" descr="C:\Users\ls-moghadam\Pictures\364c748a-c535-49e4-8c4d-c586351aedc4.jpg"/>
          <p:cNvPicPr>
            <a:picLocks noChangeAspect="1" noChangeArrowheads="1"/>
          </p:cNvPicPr>
          <p:nvPr/>
        </p:nvPicPr>
        <p:blipFill>
          <a:blip r:embed="rId4"/>
          <a:srcRect/>
          <a:stretch>
            <a:fillRect/>
          </a:stretch>
        </p:blipFill>
        <p:spPr bwMode="auto">
          <a:xfrm>
            <a:off x="107504" y="1349181"/>
            <a:ext cx="3168352" cy="5032147"/>
          </a:xfrm>
          <a:prstGeom prst="rect">
            <a:avLst/>
          </a:prstGeom>
          <a:noFill/>
        </p:spPr>
      </p:pic>
    </p:spTree>
    <p:extLst>
      <p:ext uri="{BB962C8B-B14F-4D97-AF65-F5344CB8AC3E}">
        <p14:creationId xmlns:p14="http://schemas.microsoft.com/office/powerpoint/2010/main" val="1706383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a:t>
            </a:r>
            <a:r>
              <a:rPr lang="fa-IR" sz="2400" dirty="0" smtClean="0">
                <a:latin typeface="Times New Roman"/>
                <a:ea typeface="Times New Roman"/>
                <a:cs typeface="B Nazanin"/>
              </a:rPr>
              <a:t>عوامل خطر </a:t>
            </a:r>
            <a:r>
              <a:rPr lang="fa-IR" sz="2400" b="1" dirty="0" smtClean="0">
                <a:latin typeface="Times New Roman"/>
                <a:ea typeface="Times New Roman"/>
                <a:cs typeface="B Nazanin"/>
              </a:rPr>
              <a:t>بیرونی</a:t>
            </a:r>
            <a:endParaRPr lang="en-US" sz="2400" dirty="0">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755576" y="2128788"/>
            <a:ext cx="7416824" cy="2677656"/>
          </a:xfrm>
          <a:prstGeom prst="rect">
            <a:avLst/>
          </a:prstGeom>
        </p:spPr>
        <p:txBody>
          <a:bodyPr wrap="square">
            <a:spAutoFit/>
          </a:bodyPr>
          <a:lstStyle/>
          <a:p>
            <a:pPr algn="just" rtl="1">
              <a:lnSpc>
                <a:spcPct val="150000"/>
              </a:lnSpc>
            </a:pPr>
            <a:r>
              <a:rPr lang="fa-IR" sz="2800" dirty="0">
                <a:solidFill>
                  <a:schemeClr val="dk1"/>
                </a:solidFill>
                <a:latin typeface="Times New Roman"/>
                <a:ea typeface="Times New Roman"/>
                <a:cs typeface="B Nazanin"/>
              </a:rPr>
              <a:t>سقوط ممکن است نتیجه هر یک از عوامل درونی یا بیرونی باشند. ولی اغلب موارد، سقوط توسط </a:t>
            </a:r>
            <a:r>
              <a:rPr lang="fa-IR" sz="2800" dirty="0">
                <a:solidFill>
                  <a:srgbClr val="FF0000"/>
                </a:solidFill>
                <a:latin typeface="Times New Roman"/>
                <a:ea typeface="Times New Roman"/>
                <a:cs typeface="B Nazanin"/>
              </a:rPr>
              <a:t>ترکیبی از عوامل </a:t>
            </a:r>
            <a:r>
              <a:rPr lang="fa-IR" sz="2800" dirty="0">
                <a:solidFill>
                  <a:schemeClr val="dk1"/>
                </a:solidFill>
                <a:latin typeface="Times New Roman"/>
                <a:ea typeface="Times New Roman"/>
                <a:cs typeface="B Nazanin"/>
              </a:rPr>
              <a:t>سبب می‌شوند. عوامل بسیاری می‌توانند به سقوط منجر </a:t>
            </a:r>
            <a:r>
              <a:rPr lang="fa-IR" sz="2800" dirty="0" smtClean="0">
                <a:solidFill>
                  <a:schemeClr val="dk1"/>
                </a:solidFill>
                <a:latin typeface="Times New Roman"/>
                <a:ea typeface="Times New Roman"/>
                <a:cs typeface="B Nazanin"/>
              </a:rPr>
              <a:t>شوند.</a:t>
            </a:r>
          </a:p>
          <a:p>
            <a:pPr algn="just" rtl="1">
              <a:lnSpc>
                <a:spcPct val="150000"/>
              </a:lnSpc>
            </a:pPr>
            <a:r>
              <a:rPr lang="fa-IR" sz="2800" dirty="0" smtClean="0">
                <a:solidFill>
                  <a:schemeClr val="dk1"/>
                </a:solidFill>
                <a:latin typeface="Times New Roman"/>
                <a:ea typeface="Times New Roman"/>
                <a:cs typeface="B Nazanin"/>
              </a:rPr>
              <a:t> </a:t>
            </a:r>
            <a:r>
              <a:rPr lang="fa-IR" sz="2800" dirty="0" smtClean="0">
                <a:solidFill>
                  <a:srgbClr val="FF0000"/>
                </a:solidFill>
                <a:latin typeface="Times New Roman"/>
                <a:ea typeface="Times New Roman"/>
                <a:cs typeface="B Nazanin"/>
              </a:rPr>
              <a:t>درصد قابل توجهی </a:t>
            </a:r>
            <a:r>
              <a:rPr lang="fa-IR" sz="2800" dirty="0" smtClean="0">
                <a:solidFill>
                  <a:srgbClr val="FF0000"/>
                </a:solidFill>
                <a:latin typeface="Times New Roman"/>
                <a:ea typeface="Times New Roman"/>
                <a:cs typeface="B Nazanin"/>
              </a:rPr>
              <a:t>از </a:t>
            </a:r>
            <a:r>
              <a:rPr lang="fa-IR" sz="2800" dirty="0">
                <a:solidFill>
                  <a:srgbClr val="FF0000"/>
                </a:solidFill>
                <a:latin typeface="Times New Roman"/>
                <a:ea typeface="Times New Roman"/>
                <a:cs typeface="B Nazanin"/>
              </a:rPr>
              <a:t>سقوط ها قابل پیشگیری هستند. </a:t>
            </a:r>
            <a:endParaRPr lang="en-US" sz="2800" dirty="0">
              <a:solidFill>
                <a:srgbClr val="FF0000"/>
              </a:solidFill>
              <a:latin typeface="Times New Roman"/>
              <a:ea typeface="Times New Roman"/>
              <a:cs typeface="B Nazanin"/>
            </a:endParaRPr>
          </a:p>
        </p:txBody>
      </p:sp>
    </p:spTree>
    <p:extLst>
      <p:ext uri="{BB962C8B-B14F-4D97-AF65-F5344CB8AC3E}">
        <p14:creationId xmlns:p14="http://schemas.microsoft.com/office/powerpoint/2010/main" val="3883624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solidFill>
                  <a:srgbClr val="FF0000"/>
                </a:solidFill>
                <a:latin typeface="Times New Roman"/>
                <a:ea typeface="Times New Roman"/>
                <a:cs typeface="B Nazanin"/>
              </a:rPr>
              <a:t>پیشگیری</a:t>
            </a:r>
            <a:r>
              <a:rPr lang="fa-IR" sz="2400" b="1" dirty="0" smtClean="0">
                <a:solidFill>
                  <a:srgbClr val="FF0000"/>
                </a:solidFill>
                <a:latin typeface="Times New Roman"/>
                <a:ea typeface="Times New Roman"/>
                <a:cs typeface="B Nazanin"/>
              </a:rPr>
              <a:t> از سقوط در افراد سالمند</a:t>
            </a:r>
            <a:endParaRPr lang="en-US" sz="2400" dirty="0">
              <a:solidFill>
                <a:srgbClr val="FF0000"/>
              </a:solidFill>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84784"/>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r>
              <a:rPr lang="fa-IR" sz="2800" b="1" dirty="0" smtClean="0">
                <a:latin typeface="Times New Roman"/>
                <a:ea typeface="Times New Roman"/>
                <a:cs typeface="B Nazanin"/>
              </a:rPr>
              <a:t>برای پیشگیری </a:t>
            </a:r>
            <a:r>
              <a:rPr lang="fa-IR" sz="2800" b="1" dirty="0">
                <a:latin typeface="Times New Roman"/>
                <a:ea typeface="Times New Roman"/>
                <a:cs typeface="B Nazanin"/>
              </a:rPr>
              <a:t>از سقوط افراد سالمند چه در منزل، چه در بیمارستان، </a:t>
            </a:r>
            <a:r>
              <a:rPr lang="fa-IR" sz="2800" b="1" dirty="0" smtClean="0">
                <a:latin typeface="Times New Roman"/>
                <a:ea typeface="Times New Roman"/>
                <a:cs typeface="B Nazanin"/>
              </a:rPr>
              <a:t>یکسری </a:t>
            </a:r>
            <a:r>
              <a:rPr lang="fa-IR" sz="2800" b="1" dirty="0">
                <a:latin typeface="Times New Roman"/>
                <a:ea typeface="Times New Roman"/>
                <a:cs typeface="B Nazanin"/>
              </a:rPr>
              <a:t>قدم های باید برداشته شود که </a:t>
            </a:r>
            <a:r>
              <a:rPr lang="fa-IR" sz="2800" b="1" dirty="0" smtClean="0">
                <a:latin typeface="Times New Roman"/>
                <a:ea typeface="Times New Roman"/>
                <a:cs typeface="B Nazanin"/>
              </a:rPr>
              <a:t>شامل:</a:t>
            </a:r>
          </a:p>
          <a:p>
            <a:pPr marL="457200" lvl="1" indent="0" algn="just" rtl="1">
              <a:buNone/>
            </a:pPr>
            <a:r>
              <a:rPr lang="fa-IR" sz="2000" b="1" dirty="0">
                <a:solidFill>
                  <a:schemeClr val="dk1"/>
                </a:solidFill>
                <a:latin typeface="Times New Roman"/>
                <a:ea typeface="Times New Roman"/>
                <a:cs typeface="B Nazanin"/>
              </a:rPr>
              <a:t>-</a:t>
            </a:r>
            <a:r>
              <a:rPr lang="fa-IR" b="1" dirty="0" smtClean="0">
                <a:solidFill>
                  <a:schemeClr val="dk1"/>
                </a:solidFill>
                <a:latin typeface="Times New Roman"/>
                <a:ea typeface="Times New Roman"/>
                <a:cs typeface="B Nazanin"/>
              </a:rPr>
              <a:t>تشخیص </a:t>
            </a:r>
            <a:r>
              <a:rPr lang="fa-IR" b="1" dirty="0">
                <a:solidFill>
                  <a:schemeClr val="dk1"/>
                </a:solidFill>
                <a:latin typeface="Times New Roman"/>
                <a:ea typeface="Times New Roman"/>
                <a:cs typeface="B Nazanin"/>
              </a:rPr>
              <a:t>هویت سالمندانی که در معرض خطر سقوط هستند.</a:t>
            </a:r>
            <a:endParaRPr lang="en-US" b="1" dirty="0">
              <a:solidFill>
                <a:schemeClr val="dk1"/>
              </a:solidFill>
              <a:latin typeface="Times New Roman"/>
              <a:ea typeface="Times New Roman"/>
              <a:cs typeface="B Nazanin"/>
            </a:endParaRPr>
          </a:p>
          <a:p>
            <a:pPr marL="457200" lvl="1" indent="0" algn="just" rtl="1">
              <a:buNone/>
            </a:pPr>
            <a:r>
              <a:rPr lang="fa-IR" b="1" dirty="0" smtClean="0">
                <a:solidFill>
                  <a:schemeClr val="dk1"/>
                </a:solidFill>
                <a:latin typeface="Times New Roman"/>
                <a:ea typeface="Times New Roman"/>
                <a:cs typeface="B Nazanin"/>
              </a:rPr>
              <a:t>-گفتن </a:t>
            </a:r>
            <a:r>
              <a:rPr lang="fa-IR" b="1" dirty="0">
                <a:solidFill>
                  <a:schemeClr val="dk1"/>
                </a:solidFill>
                <a:latin typeface="Times New Roman"/>
                <a:ea typeface="Times New Roman"/>
                <a:cs typeface="B Nazanin"/>
              </a:rPr>
              <a:t>خطر سقوط سالمند به تمام مراقبین</a:t>
            </a:r>
            <a:endParaRPr lang="en-US" b="1" dirty="0">
              <a:solidFill>
                <a:schemeClr val="dk1"/>
              </a:solidFill>
              <a:latin typeface="Times New Roman"/>
              <a:ea typeface="Times New Roman"/>
              <a:cs typeface="B Nazanin"/>
            </a:endParaRPr>
          </a:p>
          <a:p>
            <a:pPr marL="457200" lvl="1" indent="0" algn="just" rtl="1">
              <a:buNone/>
            </a:pPr>
            <a:r>
              <a:rPr lang="fa-IR" b="1" dirty="0" smtClean="0">
                <a:solidFill>
                  <a:schemeClr val="dk1"/>
                </a:solidFill>
                <a:latin typeface="Times New Roman"/>
                <a:ea typeface="Times New Roman"/>
                <a:cs typeface="B Nazanin"/>
              </a:rPr>
              <a:t>-ایجاد </a:t>
            </a:r>
            <a:r>
              <a:rPr lang="fa-IR" b="1" dirty="0">
                <a:solidFill>
                  <a:schemeClr val="dk1"/>
                </a:solidFill>
                <a:latin typeface="Times New Roman"/>
                <a:ea typeface="Times New Roman"/>
                <a:cs typeface="B Nazanin"/>
              </a:rPr>
              <a:t>یک برنامه مراقبتی هدفمند در راستای کاهش عوامل خطر سقوط</a:t>
            </a:r>
            <a:endParaRPr lang="en-US" b="1" dirty="0">
              <a:solidFill>
                <a:schemeClr val="dk1"/>
              </a:solidFill>
              <a:latin typeface="Times New Roman"/>
              <a:ea typeface="Times New Roman"/>
              <a:cs typeface="B Nazanin"/>
            </a:endParaRPr>
          </a:p>
          <a:p>
            <a:pPr marL="457200" lvl="1" indent="0" algn="just" rtl="1">
              <a:buNone/>
            </a:pPr>
            <a:r>
              <a:rPr lang="fa-IR" b="1" dirty="0" smtClean="0">
                <a:solidFill>
                  <a:schemeClr val="dk1"/>
                </a:solidFill>
                <a:latin typeface="Times New Roman"/>
                <a:ea typeface="Times New Roman"/>
                <a:cs typeface="B Nazanin"/>
              </a:rPr>
              <a:t>-زیر </a:t>
            </a:r>
            <a:r>
              <a:rPr lang="fa-IR" b="1" dirty="0">
                <a:solidFill>
                  <a:schemeClr val="dk1"/>
                </a:solidFill>
                <a:latin typeface="Times New Roman"/>
                <a:ea typeface="Times New Roman"/>
                <a:cs typeface="B Nazanin"/>
              </a:rPr>
              <a:t>نظر داشتن سالمندانی که در معرض خطر سقوط هستند</a:t>
            </a:r>
            <a:endParaRPr lang="en-US" b="1" dirty="0">
              <a:solidFill>
                <a:schemeClr val="dk1"/>
              </a:solidFill>
              <a:latin typeface="Times New Roman"/>
              <a:ea typeface="Times New Roman"/>
              <a:cs typeface="B Nazanin"/>
            </a:endParaRPr>
          </a:p>
          <a:p>
            <a:pPr marL="457200" lvl="1" indent="0" algn="just" rtl="1">
              <a:buNone/>
            </a:pPr>
            <a:r>
              <a:rPr lang="fa-IR" b="1" dirty="0" smtClean="0">
                <a:solidFill>
                  <a:schemeClr val="dk1"/>
                </a:solidFill>
                <a:latin typeface="Times New Roman"/>
                <a:ea typeface="Times New Roman"/>
                <a:cs typeface="B Nazanin"/>
              </a:rPr>
              <a:t>-انجام </a:t>
            </a:r>
            <a:r>
              <a:rPr lang="fa-IR" b="1" dirty="0">
                <a:solidFill>
                  <a:schemeClr val="dk1"/>
                </a:solidFill>
                <a:latin typeface="Times New Roman"/>
                <a:ea typeface="Times New Roman"/>
                <a:cs typeface="B Nazanin"/>
              </a:rPr>
              <a:t>ارزیابی ها و معاینات پس از سقوط</a:t>
            </a:r>
            <a:endParaRPr lang="en-US" b="1" dirty="0">
              <a:solidFill>
                <a:schemeClr val="dk1"/>
              </a:solidFill>
              <a:latin typeface="Times New Roman"/>
              <a:ea typeface="Times New Roman"/>
              <a:cs typeface="B Nazanin"/>
            </a:endParaRPr>
          </a:p>
          <a:p>
            <a:pPr marL="457200" lvl="1" indent="0" algn="just" rtl="1">
              <a:buNone/>
            </a:pPr>
            <a:r>
              <a:rPr lang="fa-IR" b="1" dirty="0" smtClean="0">
                <a:solidFill>
                  <a:schemeClr val="dk1"/>
                </a:solidFill>
                <a:latin typeface="Times New Roman"/>
                <a:ea typeface="Times New Roman"/>
                <a:cs typeface="B Nazanin"/>
              </a:rPr>
              <a:t>-اصلاح </a:t>
            </a:r>
            <a:r>
              <a:rPr lang="fa-IR" b="1" dirty="0">
                <a:solidFill>
                  <a:schemeClr val="dk1"/>
                </a:solidFill>
                <a:latin typeface="Times New Roman"/>
                <a:ea typeface="Times New Roman"/>
                <a:cs typeface="B Nazanin"/>
              </a:rPr>
              <a:t>و تغییر برنامه مراقبتی سالمند بر اساس ارزیابی مجدد خطر سقوط</a:t>
            </a:r>
            <a:endParaRPr lang="en-US"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1822732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3275856" y="71414"/>
            <a:ext cx="5625258"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ای در ارتباط با ضرورت پیشگیری از سقوط افراد سالمند</a:t>
            </a:r>
            <a:endParaRPr lang="en-US" sz="2400" dirty="0">
              <a:latin typeface="Franklin Gothic Book" pitchFamily="34" charset="0"/>
              <a:cs typeface="B Nazanin" pitchFamily="2" charset="-78"/>
            </a:endParaRPr>
          </a:p>
        </p:txBody>
      </p:sp>
      <p:sp>
        <p:nvSpPr>
          <p:cNvPr id="5" name="Content Placeholder 2"/>
          <p:cNvSpPr>
            <a:spLocks noGrp="1"/>
          </p:cNvSpPr>
          <p:nvPr>
            <p:ph idx="1"/>
          </p:nvPr>
        </p:nvSpPr>
        <p:spPr>
          <a:xfrm>
            <a:off x="179512" y="1124744"/>
            <a:ext cx="8784976" cy="5616624"/>
          </a:xfrm>
        </p:spPr>
        <p:txBody>
          <a:bodyPr>
            <a:normAutofit/>
          </a:bodyPr>
          <a:lstStyle/>
          <a:p>
            <a:pPr algn="just" rtl="1">
              <a:lnSpc>
                <a:spcPct val="150000"/>
              </a:lnSpc>
            </a:pPr>
            <a:r>
              <a:rPr lang="fa-IR" sz="2800" dirty="0">
                <a:ea typeface="Calibri"/>
                <a:cs typeface="B Nazanin"/>
              </a:rPr>
              <a:t>بیش از نیم قرن </a:t>
            </a:r>
            <a:r>
              <a:rPr lang="fa-IR" sz="2800" dirty="0" smtClean="0">
                <a:ea typeface="Calibri"/>
                <a:cs typeface="B Nazanin"/>
              </a:rPr>
              <a:t>است که در تحقیقات مختلف تجربه سقوط در افراد سالمند و </a:t>
            </a:r>
            <a:r>
              <a:rPr lang="fa-IR" sz="2800" dirty="0" smtClean="0">
                <a:solidFill>
                  <a:srgbClr val="7030A0"/>
                </a:solidFill>
                <a:ea typeface="Calibri"/>
                <a:cs typeface="B Nazanin"/>
              </a:rPr>
              <a:t>مشکلات همراه و پیامد های آن برای خود سالمند و خانواده وی </a:t>
            </a:r>
            <a:r>
              <a:rPr lang="fa-IR" sz="2800" dirty="0" smtClean="0">
                <a:ea typeface="Calibri"/>
                <a:cs typeface="B Nazanin"/>
              </a:rPr>
              <a:t>مورد بررسی قرار گرفته است و نیز قرار خواهد گرفت. </a:t>
            </a:r>
          </a:p>
          <a:p>
            <a:pPr algn="just" rtl="1">
              <a:lnSpc>
                <a:spcPct val="150000"/>
              </a:lnSpc>
            </a:pPr>
            <a:r>
              <a:rPr lang="fa-IR" sz="2800" dirty="0" smtClean="0">
                <a:ea typeface="Calibri"/>
                <a:cs typeface="B Nazanin"/>
              </a:rPr>
              <a:t>از آنجایی که فرد سالمند به عنوان یک </a:t>
            </a:r>
            <a:r>
              <a:rPr lang="fa-IR" sz="2800" b="1" u="sng" dirty="0" smtClean="0">
                <a:solidFill>
                  <a:srgbClr val="FF0000"/>
                </a:solidFill>
                <a:ea typeface="Calibri"/>
                <a:cs typeface="B Nazanin"/>
              </a:rPr>
              <a:t>انسان</a:t>
            </a:r>
            <a:r>
              <a:rPr lang="fa-IR" sz="2800" u="sng" dirty="0" smtClean="0">
                <a:solidFill>
                  <a:srgbClr val="FF0000"/>
                </a:solidFill>
                <a:ea typeface="Calibri"/>
                <a:cs typeface="B Nazanin"/>
              </a:rPr>
              <a:t> </a:t>
            </a:r>
            <a:r>
              <a:rPr lang="fa-IR" sz="2800" b="1" u="sng" dirty="0" smtClean="0">
                <a:solidFill>
                  <a:srgbClr val="FF0000"/>
                </a:solidFill>
                <a:ea typeface="Calibri"/>
                <a:cs typeface="B Nazanin"/>
              </a:rPr>
              <a:t>منحصر به فرد</a:t>
            </a:r>
            <a:r>
              <a:rPr lang="fa-IR" sz="2800" u="sng" dirty="0" smtClean="0">
                <a:solidFill>
                  <a:srgbClr val="FF0000"/>
                </a:solidFill>
                <a:ea typeface="Calibri"/>
                <a:cs typeface="B Nazanin"/>
              </a:rPr>
              <a:t> </a:t>
            </a:r>
            <a:r>
              <a:rPr lang="fa-IR" sz="2800" dirty="0" smtClean="0">
                <a:ea typeface="Calibri"/>
                <a:cs typeface="B Nazanin"/>
              </a:rPr>
              <a:t>که دارای نیازهای گوناگون اجتماعی، جسمی، روانی، معنوی، اقتصادی و ... است</a:t>
            </a:r>
          </a:p>
          <a:p>
            <a:pPr algn="just" rtl="1">
              <a:lnSpc>
                <a:spcPct val="150000"/>
              </a:lnSpc>
            </a:pPr>
            <a:r>
              <a:rPr lang="fa-IR" sz="2800" dirty="0" smtClean="0">
                <a:ea typeface="Calibri"/>
                <a:cs typeface="B Nazanin"/>
              </a:rPr>
              <a:t> لذا نمی توان به یک الگوی برنامه مراقبتی واحدی برای پیشگیری، درمان و بازتوانی ایشان تدوین کرد. </a:t>
            </a:r>
          </a:p>
          <a:p>
            <a:pPr algn="just" rtl="1">
              <a:lnSpc>
                <a:spcPct val="150000"/>
              </a:lnSpc>
            </a:pPr>
            <a:r>
              <a:rPr lang="fa-IR" sz="2800" dirty="0" smtClean="0">
                <a:ea typeface="Calibri"/>
                <a:cs typeface="B Nazanin"/>
              </a:rPr>
              <a:t>اما می توان با انجام یک </a:t>
            </a:r>
            <a:r>
              <a:rPr lang="fa-IR" sz="2800" b="1" dirty="0" smtClean="0">
                <a:ea typeface="Calibri"/>
                <a:cs typeface="B Nazanin"/>
              </a:rPr>
              <a:t>بررسی جامع و کل نگر و پویا براساس شرایط هر یک از افراد سالمند(</a:t>
            </a:r>
            <a:r>
              <a:rPr lang="fa-IR" sz="2800" dirty="0" smtClean="0">
                <a:ea typeface="Calibri"/>
                <a:cs typeface="B Nazanin"/>
              </a:rPr>
              <a:t>با تاکید بر منحصر به فرد بودن</a:t>
            </a:r>
            <a:r>
              <a:rPr lang="fa-IR" sz="2800" b="1" dirty="0" smtClean="0">
                <a:ea typeface="Calibri"/>
                <a:cs typeface="B Nazanin"/>
              </a:rPr>
              <a:t>) </a:t>
            </a:r>
            <a:r>
              <a:rPr lang="fa-IR" sz="2800" dirty="0" smtClean="0">
                <a:ea typeface="Calibri"/>
                <a:cs typeface="B Nazanin"/>
              </a:rPr>
              <a:t>تا حدودی از وقوع سقوطو می باشد. و پیامد های آن کاست.</a:t>
            </a:r>
            <a:endParaRPr lang="en-US" sz="2800" dirty="0"/>
          </a:p>
        </p:txBody>
      </p:sp>
      <p:pic>
        <p:nvPicPr>
          <p:cNvPr id="7" name="Content Placeholder 3" descr="ee.png"/>
          <p:cNvPicPr>
            <a:picLocks noChangeAspect="1"/>
          </p:cNvPicPr>
          <p:nvPr/>
        </p:nvPicPr>
        <p:blipFill>
          <a:blip r:embed="rId3" cstate="print"/>
          <a:stretch>
            <a:fillRect/>
          </a:stretch>
        </p:blipFill>
        <p:spPr>
          <a:xfrm>
            <a:off x="67469" y="44624"/>
            <a:ext cx="2920355" cy="1080120"/>
          </a:xfrm>
          <a:prstGeom prst="rect">
            <a:avLst/>
          </a:prstGeom>
        </p:spPr>
      </p:pic>
    </p:spTree>
    <p:extLst>
      <p:ext uri="{BB962C8B-B14F-4D97-AF65-F5344CB8AC3E}">
        <p14:creationId xmlns:p14="http://schemas.microsoft.com/office/powerpoint/2010/main" val="863994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پیشگیری از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241176" y="1679699"/>
            <a:ext cx="8579296" cy="3117453"/>
          </a:xfrm>
        </p:spPr>
        <p:txBody>
          <a:bodyPr>
            <a:noAutofit/>
          </a:bodyPr>
          <a:lstStyle/>
          <a:p>
            <a:pPr marL="0" indent="0" algn="just" rtl="1">
              <a:lnSpc>
                <a:spcPct val="150000"/>
              </a:lnSpc>
              <a:buNone/>
            </a:pPr>
            <a:r>
              <a:rPr lang="fa-IR" sz="2800" b="1" dirty="0" smtClean="0">
                <a:solidFill>
                  <a:srgbClr val="7030A0"/>
                </a:solidFill>
                <a:latin typeface="Times New Roman"/>
                <a:ea typeface="Times New Roman"/>
                <a:cs typeface="B Nazanin"/>
              </a:rPr>
              <a:t>همچنین علاوه براین باید مراقبین رسمی و غیر رسمی موارد زیر را نیز در نظر داشته باشند:</a:t>
            </a:r>
          </a:p>
          <a:p>
            <a:pPr marL="400050" lvl="1" indent="0" algn="just" rtl="1">
              <a:lnSpc>
                <a:spcPct val="150000"/>
              </a:lnSpc>
              <a:spcBef>
                <a:spcPct val="0"/>
              </a:spcBef>
              <a:buNone/>
            </a:pPr>
            <a:r>
              <a:rPr lang="fa-IR" b="1" dirty="0" smtClean="0">
                <a:solidFill>
                  <a:schemeClr val="dk1"/>
                </a:solidFill>
                <a:latin typeface="Times New Roman"/>
                <a:ea typeface="Times New Roman"/>
                <a:cs typeface="B Nazanin"/>
              </a:rPr>
              <a:t>-</a:t>
            </a:r>
            <a:r>
              <a:rPr lang="fa-IR" b="1" dirty="0" smtClean="0">
                <a:solidFill>
                  <a:schemeClr val="dk1"/>
                </a:solidFill>
                <a:latin typeface="Times New Roman"/>
                <a:ea typeface="Times New Roman"/>
                <a:cs typeface="B Nazanin"/>
              </a:rPr>
              <a:t>در </a:t>
            </a:r>
            <a:r>
              <a:rPr lang="fa-IR" b="1" dirty="0">
                <a:solidFill>
                  <a:schemeClr val="dk1"/>
                </a:solidFill>
                <a:latin typeface="Times New Roman"/>
                <a:ea typeface="Times New Roman"/>
                <a:cs typeface="B Nazanin"/>
              </a:rPr>
              <a:t>فعالیت های روزانه زندگی(</a:t>
            </a:r>
            <a:r>
              <a:rPr lang="en-US" b="1" dirty="0">
                <a:solidFill>
                  <a:schemeClr val="dk1"/>
                </a:solidFill>
                <a:latin typeface="Times New Roman"/>
                <a:ea typeface="Times New Roman"/>
                <a:cs typeface="B Nazanin"/>
              </a:rPr>
              <a:t>ADLs</a:t>
            </a:r>
            <a:r>
              <a:rPr lang="fa-IR" b="1" dirty="0">
                <a:solidFill>
                  <a:schemeClr val="dk1"/>
                </a:solidFill>
                <a:latin typeface="Times New Roman"/>
                <a:ea typeface="Times New Roman"/>
                <a:cs typeface="B Nazanin"/>
              </a:rPr>
              <a:t>) به آنها کمک کرده و سعی کنید تا قبل از نیاز افراد به درخواست کمک، نیازهای آنها را برآورده سازید</a:t>
            </a:r>
            <a:endParaRPr lang="en-US" b="1" dirty="0">
              <a:solidFill>
                <a:schemeClr val="dk1"/>
              </a:solidFill>
              <a:latin typeface="Times New Roman"/>
              <a:ea typeface="Times New Roman"/>
              <a:cs typeface="B Nazanin"/>
            </a:endParaRPr>
          </a:p>
          <a:p>
            <a:pPr marL="400050" lvl="1" indent="0" algn="just" rtl="1">
              <a:lnSpc>
                <a:spcPct val="150000"/>
              </a:lnSpc>
              <a:spcBef>
                <a:spcPct val="0"/>
              </a:spcBef>
              <a:buNone/>
            </a:pPr>
            <a:r>
              <a:rPr lang="fa-IR" b="1" dirty="0" smtClean="0">
                <a:solidFill>
                  <a:schemeClr val="dk1"/>
                </a:solidFill>
                <a:latin typeface="Times New Roman"/>
                <a:ea typeface="Times New Roman"/>
                <a:cs typeface="B Nazanin"/>
              </a:rPr>
              <a:t>-آنها </a:t>
            </a:r>
            <a:r>
              <a:rPr lang="fa-IR" b="1" dirty="0">
                <a:solidFill>
                  <a:schemeClr val="dk1"/>
                </a:solidFill>
                <a:latin typeface="Times New Roman"/>
                <a:ea typeface="Times New Roman"/>
                <a:cs typeface="B Nazanin"/>
              </a:rPr>
              <a:t>را ترغیب کنید تا درصورت نیاز درخواست کمک کنند. </a:t>
            </a:r>
            <a:endParaRPr lang="en-US" b="1" dirty="0">
              <a:solidFill>
                <a:schemeClr val="dk1"/>
              </a:solidFill>
              <a:latin typeface="Times New Roman"/>
              <a:ea typeface="Times New Roman"/>
              <a:cs typeface="B Nazanin"/>
            </a:endParaRPr>
          </a:p>
          <a:p>
            <a:pPr marL="400050" lvl="1" indent="0" algn="just" rtl="1">
              <a:lnSpc>
                <a:spcPct val="150000"/>
              </a:lnSpc>
              <a:spcBef>
                <a:spcPct val="0"/>
              </a:spcBef>
              <a:buNone/>
            </a:pPr>
            <a:r>
              <a:rPr lang="fa-IR" b="1" dirty="0" smtClean="0">
                <a:solidFill>
                  <a:schemeClr val="dk1"/>
                </a:solidFill>
                <a:latin typeface="Times New Roman"/>
                <a:ea typeface="Times New Roman"/>
                <a:cs typeface="B Nazanin"/>
              </a:rPr>
              <a:t>-مرتبا </a:t>
            </a:r>
            <a:r>
              <a:rPr lang="fa-IR" b="1" dirty="0">
                <a:solidFill>
                  <a:schemeClr val="dk1"/>
                </a:solidFill>
                <a:latin typeface="Times New Roman"/>
                <a:ea typeface="Times New Roman"/>
                <a:cs typeface="B Nazanin"/>
              </a:rPr>
              <a:t>افرادی راکه قادر به درخواست کمک نیستند را چک کرده و به آنها سر بزنید. </a:t>
            </a:r>
            <a:endParaRPr lang="en-US" b="1" dirty="0">
              <a:solidFill>
                <a:schemeClr val="dk1"/>
              </a:solidFill>
              <a:latin typeface="Times New Roman"/>
              <a:ea typeface="Times New Roman"/>
              <a:cs typeface="B Nazanin"/>
            </a:endParaRPr>
          </a:p>
          <a:p>
            <a:pPr marL="0" indent="0" algn="just" rtl="1">
              <a:lnSpc>
                <a:spcPct val="150000"/>
              </a:lnSpc>
              <a:spcBef>
                <a:spcPct val="0"/>
              </a:spcBef>
              <a:buNone/>
            </a:pPr>
            <a:endParaRPr lang="en-US" sz="28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8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167645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1547664" y="71414"/>
            <a:ext cx="6561362" cy="837306"/>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محافظ لگن</a:t>
            </a:r>
            <a:endParaRPr lang="en-US" sz="2400" dirty="0">
              <a:latin typeface="Franklin Gothic Book" pitchFamily="34" charset="0"/>
              <a:cs typeface="B Nazanin" pitchFamily="2" charset="-78"/>
            </a:endParaRPr>
          </a:p>
        </p:txBody>
      </p:sp>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pic>
        <p:nvPicPr>
          <p:cNvPr id="10" name="Picture 9" descr="F:\مکان تاریخی\indexfghy.jpg"/>
          <p:cNvPicPr>
            <a:picLocks noChangeAspect="1" noChangeArrowheads="1"/>
          </p:cNvPicPr>
          <p:nvPr/>
        </p:nvPicPr>
        <p:blipFill>
          <a:blip r:embed="rId3"/>
          <a:srcRect/>
          <a:stretch>
            <a:fillRect/>
          </a:stretch>
        </p:blipFill>
        <p:spPr bwMode="auto">
          <a:xfrm>
            <a:off x="2665351" y="1052736"/>
            <a:ext cx="4426929" cy="2787529"/>
          </a:xfrm>
          <a:prstGeom prst="rect">
            <a:avLst/>
          </a:prstGeom>
          <a:noFill/>
        </p:spPr>
      </p:pic>
      <p:pic>
        <p:nvPicPr>
          <p:cNvPr id="11" name="Picture 10" descr="F:\مکان تاریخی\gfrt.jpg"/>
          <p:cNvPicPr>
            <a:picLocks noChangeAspect="1" noChangeArrowheads="1"/>
          </p:cNvPicPr>
          <p:nvPr/>
        </p:nvPicPr>
        <p:blipFill>
          <a:blip r:embed="rId4"/>
          <a:srcRect/>
          <a:stretch>
            <a:fillRect/>
          </a:stretch>
        </p:blipFill>
        <p:spPr bwMode="auto">
          <a:xfrm>
            <a:off x="2771800" y="4021927"/>
            <a:ext cx="3744416" cy="2688988"/>
          </a:xfrm>
          <a:prstGeom prst="rect">
            <a:avLst/>
          </a:prstGeom>
          <a:noFill/>
        </p:spPr>
      </p:pic>
    </p:spTree>
    <p:extLst>
      <p:ext uri="{BB962C8B-B14F-4D97-AF65-F5344CB8AC3E}">
        <p14:creationId xmlns:p14="http://schemas.microsoft.com/office/powerpoint/2010/main" val="3175624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4629621"/>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3" name="Rectangle 2"/>
          <p:cNvSpPr/>
          <p:nvPr/>
        </p:nvSpPr>
        <p:spPr>
          <a:xfrm>
            <a:off x="395536" y="2060848"/>
            <a:ext cx="8496944" cy="3323987"/>
          </a:xfrm>
          <a:prstGeom prst="rect">
            <a:avLst/>
          </a:prstGeom>
        </p:spPr>
        <p:txBody>
          <a:bodyPr wrap="square">
            <a:spAutoFit/>
          </a:bodyPr>
          <a:lstStyle/>
          <a:p>
            <a:pPr marL="457200" indent="-457200" algn="just" rtl="1">
              <a:lnSpc>
                <a:spcPct val="150000"/>
              </a:lnSpc>
              <a:buFont typeface="Arial" pitchFamily="34" charset="0"/>
              <a:buChar char="•"/>
            </a:pPr>
            <a:r>
              <a:rPr lang="fa-IR" sz="2800" b="1" dirty="0">
                <a:solidFill>
                  <a:srgbClr val="FF0000"/>
                </a:solidFill>
                <a:latin typeface="Times New Roman"/>
                <a:ea typeface="Times New Roman"/>
                <a:cs typeface="B Nazanin"/>
              </a:rPr>
              <a:t>هدف از ارزیابی خطر سقوط این است که مشخص نماییم یک سالمند در معرض خطر سقوط هست یا نه، و اگر اینگونه است چه عواملی سالمند را در معرض این خطر قرار میدهد؟ </a:t>
            </a:r>
            <a:endParaRPr lang="fa-IR" sz="2800" b="1" dirty="0" smtClean="0">
              <a:solidFill>
                <a:srgbClr val="FF0000"/>
              </a:solidFill>
              <a:latin typeface="Times New Roman"/>
              <a:ea typeface="Times New Roman"/>
              <a:cs typeface="B Nazanin"/>
            </a:endParaRPr>
          </a:p>
          <a:p>
            <a:pPr marL="457200" indent="-457200" algn="just" rtl="1">
              <a:lnSpc>
                <a:spcPct val="150000"/>
              </a:lnSpc>
              <a:buFont typeface="Arial" pitchFamily="34" charset="0"/>
              <a:buChar char="•"/>
            </a:pPr>
            <a:endParaRPr lang="fa-IR" sz="2800" b="1" dirty="0" smtClean="0">
              <a:solidFill>
                <a:srgbClr val="FF0000"/>
              </a:solidFill>
              <a:latin typeface="Times New Roman"/>
              <a:ea typeface="Times New Roman"/>
              <a:cs typeface="B Nazanin"/>
            </a:endParaRPr>
          </a:p>
          <a:p>
            <a:pPr marL="457200" indent="-457200" algn="just" rtl="1">
              <a:lnSpc>
                <a:spcPct val="150000"/>
              </a:lnSpc>
              <a:buFont typeface="Arial" pitchFamily="34" charset="0"/>
              <a:buChar char="•"/>
            </a:pPr>
            <a:r>
              <a:rPr lang="fa-IR" sz="2800" b="1" dirty="0" smtClean="0">
                <a:solidFill>
                  <a:srgbClr val="FF0000"/>
                </a:solidFill>
                <a:latin typeface="Times New Roman"/>
                <a:ea typeface="Times New Roman"/>
                <a:cs typeface="B Nazanin"/>
              </a:rPr>
              <a:t>تکمیل </a:t>
            </a:r>
            <a:r>
              <a:rPr lang="fa-IR" sz="2800" b="1" dirty="0">
                <a:solidFill>
                  <a:srgbClr val="FF0000"/>
                </a:solidFill>
                <a:latin typeface="Times New Roman"/>
                <a:ea typeface="Times New Roman"/>
                <a:cs typeface="B Nazanin"/>
              </a:rPr>
              <a:t>یک ارزیابی خطر سقوط و جستجوی وجود عوامل خطر سقوط، </a:t>
            </a:r>
            <a:r>
              <a:rPr lang="fa-IR" sz="2800" b="1" u="sng" dirty="0">
                <a:solidFill>
                  <a:srgbClr val="FF0000"/>
                </a:solidFill>
                <a:latin typeface="Times New Roman"/>
                <a:ea typeface="Times New Roman"/>
                <a:cs typeface="B Nazanin"/>
              </a:rPr>
              <a:t>اولین قدم </a:t>
            </a:r>
            <a:r>
              <a:rPr lang="fa-IR" sz="2800" b="1" dirty="0">
                <a:solidFill>
                  <a:srgbClr val="FF0000"/>
                </a:solidFill>
                <a:latin typeface="Times New Roman"/>
                <a:ea typeface="Times New Roman"/>
                <a:cs typeface="B Nazanin"/>
              </a:rPr>
              <a:t>در پیشگیری از سقوط هاست</a:t>
            </a:r>
            <a:r>
              <a:rPr lang="fa-IR" sz="2800" dirty="0">
                <a:solidFill>
                  <a:srgbClr val="FF0000"/>
                </a:solidFill>
                <a:latin typeface="Times New Roman"/>
                <a:ea typeface="Times New Roman"/>
                <a:cs typeface="B Nazanin"/>
              </a:rPr>
              <a:t>. </a:t>
            </a:r>
            <a:endParaRPr lang="fa-IR" sz="2800" dirty="0" smtClean="0">
              <a:solidFill>
                <a:srgbClr val="FF0000"/>
              </a:solidFill>
              <a:latin typeface="Times New Roman"/>
              <a:ea typeface="Times New Roman"/>
              <a:cs typeface="B Nazanin"/>
            </a:endParaRPr>
          </a:p>
        </p:txBody>
      </p:sp>
    </p:spTree>
    <p:extLst>
      <p:ext uri="{BB962C8B-B14F-4D97-AF65-F5344CB8AC3E}">
        <p14:creationId xmlns:p14="http://schemas.microsoft.com/office/powerpoint/2010/main" val="3425117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4269581"/>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3" name="Rectangle 2"/>
          <p:cNvSpPr/>
          <p:nvPr/>
        </p:nvSpPr>
        <p:spPr>
          <a:xfrm>
            <a:off x="395536" y="1268760"/>
            <a:ext cx="8496944" cy="4616648"/>
          </a:xfrm>
          <a:prstGeom prst="rect">
            <a:avLst/>
          </a:prstGeom>
        </p:spPr>
        <p:txBody>
          <a:bodyPr wrap="square">
            <a:spAutoFit/>
          </a:bodyPr>
          <a:lstStyle/>
          <a:p>
            <a:pPr algn="just" rtl="1">
              <a:lnSpc>
                <a:spcPct val="150000"/>
              </a:lnSpc>
            </a:pPr>
            <a:r>
              <a:rPr lang="fa-IR" sz="2800" b="1" dirty="0">
                <a:solidFill>
                  <a:srgbClr val="FF0000"/>
                </a:solidFill>
                <a:latin typeface="Times New Roman"/>
                <a:ea typeface="Times New Roman"/>
                <a:cs typeface="B Nazanin"/>
              </a:rPr>
              <a:t>مهم ترین عوامل خطر سقوط عبارتند از:</a:t>
            </a:r>
            <a:endParaRPr lang="en-US" sz="2800" b="1" dirty="0">
              <a:solidFill>
                <a:srgbClr val="FF0000"/>
              </a:solidFill>
              <a:latin typeface="Times New Roman"/>
              <a:ea typeface="Times New Roman"/>
              <a:cs typeface="B Nazanin"/>
            </a:endParaRPr>
          </a:p>
          <a:p>
            <a:pPr lvl="1" algn="just" rtl="1">
              <a:lnSpc>
                <a:spcPct val="150000"/>
              </a:lnSpc>
            </a:pPr>
            <a:r>
              <a:rPr lang="fa-IR" sz="2800" dirty="0" smtClean="0">
                <a:solidFill>
                  <a:schemeClr val="dk1"/>
                </a:solidFill>
                <a:latin typeface="Times New Roman"/>
                <a:ea typeface="Times New Roman"/>
                <a:cs typeface="B Nazanin"/>
              </a:rPr>
              <a:t>-سابقه </a:t>
            </a:r>
            <a:r>
              <a:rPr lang="fa-IR" sz="2800" dirty="0">
                <a:solidFill>
                  <a:schemeClr val="dk1"/>
                </a:solidFill>
                <a:latin typeface="Times New Roman"/>
                <a:ea typeface="Times New Roman"/>
                <a:cs typeface="B Nazanin"/>
              </a:rPr>
              <a:t>زمین خوردگی ها</a:t>
            </a:r>
            <a:endParaRPr lang="en-US" sz="2800" dirty="0">
              <a:solidFill>
                <a:schemeClr val="dk1"/>
              </a:solidFill>
              <a:latin typeface="Times New Roman"/>
              <a:ea typeface="Times New Roman"/>
              <a:cs typeface="B Nazanin"/>
            </a:endParaRPr>
          </a:p>
          <a:p>
            <a:pPr lvl="1" algn="just" rtl="1">
              <a:lnSpc>
                <a:spcPct val="150000"/>
              </a:lnSpc>
            </a:pPr>
            <a:r>
              <a:rPr lang="fa-IR" sz="2800" dirty="0" smtClean="0">
                <a:solidFill>
                  <a:schemeClr val="dk1"/>
                </a:solidFill>
                <a:latin typeface="Times New Roman"/>
                <a:ea typeface="Times New Roman"/>
                <a:cs typeface="B Nazanin"/>
              </a:rPr>
              <a:t>-گیجی </a:t>
            </a:r>
            <a:r>
              <a:rPr lang="fa-IR" sz="2800" dirty="0">
                <a:solidFill>
                  <a:schemeClr val="dk1"/>
                </a:solidFill>
                <a:latin typeface="Times New Roman"/>
                <a:ea typeface="Times New Roman"/>
                <a:cs typeface="B Nazanin"/>
              </a:rPr>
              <a:t>یا وضعیت ذهنی تغییر یافته</a:t>
            </a:r>
            <a:endParaRPr lang="en-US" sz="2800" dirty="0">
              <a:solidFill>
                <a:schemeClr val="dk1"/>
              </a:solidFill>
              <a:latin typeface="Times New Roman"/>
              <a:ea typeface="Times New Roman"/>
              <a:cs typeface="B Nazanin"/>
            </a:endParaRPr>
          </a:p>
          <a:p>
            <a:pPr lvl="1" algn="just" rtl="1">
              <a:lnSpc>
                <a:spcPct val="150000"/>
              </a:lnSpc>
            </a:pPr>
            <a:r>
              <a:rPr lang="fa-IR" sz="2800" dirty="0" smtClean="0">
                <a:solidFill>
                  <a:schemeClr val="dk1"/>
                </a:solidFill>
                <a:latin typeface="Times New Roman"/>
                <a:ea typeface="Times New Roman"/>
                <a:cs typeface="B Nazanin"/>
              </a:rPr>
              <a:t>-نیاز </a:t>
            </a:r>
            <a:r>
              <a:rPr lang="fa-IR" sz="2800" dirty="0">
                <a:solidFill>
                  <a:schemeClr val="dk1"/>
                </a:solidFill>
                <a:latin typeface="Times New Roman"/>
                <a:ea typeface="Times New Roman"/>
                <a:cs typeface="B Nazanin"/>
              </a:rPr>
              <a:t>به دستشویی رفتن (بی اختیاری و یا تکرر ادرار)</a:t>
            </a:r>
            <a:endParaRPr lang="en-US" sz="2800" dirty="0">
              <a:solidFill>
                <a:schemeClr val="dk1"/>
              </a:solidFill>
              <a:latin typeface="Times New Roman"/>
              <a:ea typeface="Times New Roman"/>
              <a:cs typeface="B Nazanin"/>
            </a:endParaRPr>
          </a:p>
          <a:p>
            <a:pPr lvl="1" algn="just" rtl="1">
              <a:lnSpc>
                <a:spcPct val="150000"/>
              </a:lnSpc>
            </a:pPr>
            <a:r>
              <a:rPr lang="fa-IR" sz="2800" dirty="0" smtClean="0">
                <a:solidFill>
                  <a:schemeClr val="dk1"/>
                </a:solidFill>
                <a:latin typeface="Times New Roman"/>
                <a:ea typeface="Times New Roman"/>
                <a:cs typeface="B Nazanin"/>
              </a:rPr>
              <a:t>-دارو </a:t>
            </a:r>
            <a:r>
              <a:rPr lang="fa-IR" sz="2800" dirty="0">
                <a:solidFill>
                  <a:schemeClr val="dk1"/>
                </a:solidFill>
                <a:latin typeface="Times New Roman"/>
                <a:ea typeface="Times New Roman"/>
                <a:cs typeface="B Nazanin"/>
              </a:rPr>
              <a:t>ها</a:t>
            </a:r>
            <a:endParaRPr lang="en-US" sz="2800" dirty="0">
              <a:solidFill>
                <a:schemeClr val="dk1"/>
              </a:solidFill>
              <a:latin typeface="Times New Roman"/>
              <a:ea typeface="Times New Roman"/>
              <a:cs typeface="B Nazanin"/>
            </a:endParaRPr>
          </a:p>
          <a:p>
            <a:pPr lvl="1" algn="just" rtl="1">
              <a:lnSpc>
                <a:spcPct val="150000"/>
              </a:lnSpc>
            </a:pPr>
            <a:r>
              <a:rPr lang="fa-IR" sz="2800" dirty="0" smtClean="0">
                <a:solidFill>
                  <a:schemeClr val="dk1"/>
                </a:solidFill>
                <a:latin typeface="Times New Roman"/>
                <a:ea typeface="Times New Roman"/>
                <a:cs typeface="B Nazanin"/>
              </a:rPr>
              <a:t>-تغییر </a:t>
            </a:r>
            <a:r>
              <a:rPr lang="fa-IR" sz="2800" dirty="0">
                <a:solidFill>
                  <a:schemeClr val="dk1"/>
                </a:solidFill>
                <a:latin typeface="Times New Roman"/>
                <a:ea typeface="Times New Roman"/>
                <a:cs typeface="B Nazanin"/>
              </a:rPr>
              <a:t>در عملکرد حرکتی (مشکلاتی در تعادل هنگام راه رفتن و جابجایی)</a:t>
            </a:r>
            <a:endParaRPr lang="en-US" sz="2800" dirty="0">
              <a:solidFill>
                <a:schemeClr val="dk1"/>
              </a:solidFill>
              <a:latin typeface="Times New Roman"/>
              <a:ea typeface="Times New Roman"/>
              <a:cs typeface="B Nazanin"/>
            </a:endParaRPr>
          </a:p>
          <a:p>
            <a:pPr lvl="1" algn="just" rtl="1">
              <a:lnSpc>
                <a:spcPct val="150000"/>
              </a:lnSpc>
            </a:pPr>
            <a:endParaRPr lang="en-US" sz="28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836292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5610349"/>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2" name="Rectangle 1"/>
          <p:cNvSpPr/>
          <p:nvPr/>
        </p:nvSpPr>
        <p:spPr>
          <a:xfrm>
            <a:off x="85407" y="1432753"/>
            <a:ext cx="8964488" cy="3916457"/>
          </a:xfrm>
          <a:prstGeom prst="rect">
            <a:avLst/>
          </a:prstGeom>
        </p:spPr>
        <p:txBody>
          <a:bodyPr wrap="square">
            <a:spAutoFit/>
          </a:bodyPr>
          <a:lstStyle/>
          <a:p>
            <a:pPr algn="just" rtl="1">
              <a:lnSpc>
                <a:spcPct val="150000"/>
              </a:lnSpc>
            </a:pPr>
            <a:r>
              <a:rPr lang="fa-IR" sz="2800" b="1" dirty="0">
                <a:solidFill>
                  <a:srgbClr val="FF0000"/>
                </a:solidFill>
                <a:latin typeface="Times New Roman"/>
                <a:ea typeface="Times New Roman"/>
                <a:cs typeface="B Nazanin"/>
              </a:rPr>
              <a:t>چه مواقعی ارزیابی خطر سقوط باید انجام شود؟</a:t>
            </a:r>
            <a:endParaRPr lang="en-US" sz="2800" b="1" dirty="0">
              <a:solidFill>
                <a:srgbClr val="FF0000"/>
              </a:solidFill>
              <a:latin typeface="Times New Roman"/>
              <a:ea typeface="Times New Roman"/>
              <a:cs typeface="B Nazanin"/>
            </a:endParaRPr>
          </a:p>
          <a:p>
            <a:pPr lvl="1" algn="just" rtl="1">
              <a:lnSpc>
                <a:spcPct val="150000"/>
              </a:lnSpc>
            </a:pPr>
            <a:r>
              <a:rPr lang="fa-IR" sz="2400" b="1" dirty="0" smtClean="0">
                <a:solidFill>
                  <a:schemeClr val="dk1"/>
                </a:solidFill>
                <a:latin typeface="Times New Roman"/>
                <a:ea typeface="Times New Roman"/>
                <a:cs typeface="B Nazanin"/>
              </a:rPr>
              <a:t>-</a:t>
            </a:r>
            <a:r>
              <a:rPr lang="fa-IR" sz="2800" b="1" dirty="0" smtClean="0">
                <a:solidFill>
                  <a:schemeClr val="dk1"/>
                </a:solidFill>
                <a:latin typeface="Times New Roman"/>
                <a:ea typeface="Times New Roman"/>
                <a:cs typeface="B Nazanin"/>
              </a:rPr>
              <a:t>زمانی </a:t>
            </a:r>
            <a:r>
              <a:rPr lang="fa-IR" sz="2800" b="1" dirty="0">
                <a:solidFill>
                  <a:schemeClr val="dk1"/>
                </a:solidFill>
                <a:latin typeface="Times New Roman"/>
                <a:ea typeface="Times New Roman"/>
                <a:cs typeface="B Nazanin"/>
              </a:rPr>
              <a:t>که یک سالمند زمین می خورد</a:t>
            </a:r>
            <a:endParaRPr lang="en-US" sz="2800" b="1" dirty="0">
              <a:solidFill>
                <a:schemeClr val="dk1"/>
              </a:solidFill>
              <a:latin typeface="Times New Roman"/>
              <a:ea typeface="Times New Roman"/>
              <a:cs typeface="B Nazanin"/>
            </a:endParaRPr>
          </a:p>
          <a:p>
            <a:pPr lvl="1" algn="just" rtl="1">
              <a:lnSpc>
                <a:spcPct val="150000"/>
              </a:lnSpc>
            </a:pPr>
            <a:r>
              <a:rPr lang="fa-IR" sz="2800" b="1" dirty="0" smtClean="0">
                <a:solidFill>
                  <a:schemeClr val="dk1"/>
                </a:solidFill>
                <a:latin typeface="Times New Roman"/>
                <a:ea typeface="Times New Roman"/>
                <a:cs typeface="B Nazanin"/>
              </a:rPr>
              <a:t>-زمانی </a:t>
            </a:r>
            <a:r>
              <a:rPr lang="fa-IR" sz="2800" b="1" dirty="0">
                <a:solidFill>
                  <a:schemeClr val="dk1"/>
                </a:solidFill>
                <a:latin typeface="Times New Roman"/>
                <a:ea typeface="Times New Roman"/>
                <a:cs typeface="B Nazanin"/>
              </a:rPr>
              <a:t>که وضعیت جسمی یا ذهنی یک سالمند به طور قابل توجهی تغییر می‌کند</a:t>
            </a:r>
            <a:endParaRPr lang="en-US" sz="2800" b="1" dirty="0">
              <a:solidFill>
                <a:schemeClr val="dk1"/>
              </a:solidFill>
              <a:latin typeface="Times New Roman"/>
              <a:ea typeface="Times New Roman"/>
              <a:cs typeface="B Nazanin"/>
            </a:endParaRPr>
          </a:p>
          <a:p>
            <a:pPr lvl="1" algn="just" rtl="1">
              <a:lnSpc>
                <a:spcPct val="150000"/>
              </a:lnSpc>
            </a:pPr>
            <a:r>
              <a:rPr lang="fa-IR" sz="2800" b="1" dirty="0" smtClean="0">
                <a:solidFill>
                  <a:schemeClr val="dk1"/>
                </a:solidFill>
                <a:latin typeface="Times New Roman"/>
                <a:ea typeface="Times New Roman"/>
                <a:cs typeface="B Nazanin"/>
              </a:rPr>
              <a:t>-زمانی </a:t>
            </a:r>
            <a:r>
              <a:rPr lang="fa-IR" sz="2800" b="1" dirty="0">
                <a:solidFill>
                  <a:schemeClr val="dk1"/>
                </a:solidFill>
                <a:latin typeface="Times New Roman"/>
                <a:ea typeface="Times New Roman"/>
                <a:cs typeface="B Nazanin"/>
              </a:rPr>
              <a:t>که داروهای سالمند عوض می‌شود (مثلاً داروهای جدیدی تجویز می‌شود و یا دوز فعلی دارو ها تغییر می‌کند)</a:t>
            </a:r>
            <a:endParaRPr lang="en-US" sz="2800" b="1" dirty="0">
              <a:solidFill>
                <a:schemeClr val="dk1"/>
              </a:solidFill>
              <a:latin typeface="Times New Roman"/>
              <a:ea typeface="Times New Roman"/>
              <a:cs typeface="B Nazanin"/>
            </a:endParaRPr>
          </a:p>
          <a:p>
            <a:pPr lvl="1" algn="just" rtl="1">
              <a:lnSpc>
                <a:spcPct val="150000"/>
              </a:lnSpc>
            </a:pPr>
            <a:r>
              <a:rPr lang="fa-IR" sz="2800" b="1" dirty="0" smtClean="0">
                <a:solidFill>
                  <a:schemeClr val="dk1"/>
                </a:solidFill>
                <a:latin typeface="Times New Roman"/>
                <a:ea typeface="Times New Roman"/>
                <a:cs typeface="B Nazanin"/>
              </a:rPr>
              <a:t>-زمانی </a:t>
            </a:r>
            <a:r>
              <a:rPr lang="fa-IR" sz="2800" b="1" dirty="0">
                <a:solidFill>
                  <a:schemeClr val="dk1"/>
                </a:solidFill>
                <a:latin typeface="Times New Roman"/>
                <a:ea typeface="Times New Roman"/>
                <a:cs typeface="B Nazanin"/>
              </a:rPr>
              <a:t>که یک سالمند از یک اتاق یا طبقه به اتاق یا طبقه دیگری نقل مکان می‌کند</a:t>
            </a:r>
            <a:endParaRPr lang="en-US" sz="28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28625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7504" y="1196753"/>
            <a:ext cx="8856984" cy="5256584"/>
          </a:xfrm>
        </p:spPr>
        <p:txBody>
          <a:bodyPr>
            <a:noAutofit/>
          </a:bodyPr>
          <a:lstStyle/>
          <a:p>
            <a:pPr marL="0" indent="0" algn="just" rtl="1">
              <a:lnSpc>
                <a:spcPct val="150000"/>
              </a:lnSpc>
              <a:buNone/>
            </a:pPr>
            <a:r>
              <a:rPr lang="fa-IR" sz="2400" b="1" dirty="0">
                <a:solidFill>
                  <a:srgbClr val="FF0000"/>
                </a:solidFill>
                <a:latin typeface="Times New Roman"/>
                <a:ea typeface="Times New Roman"/>
                <a:cs typeface="B Nazanin"/>
              </a:rPr>
              <a:t>نمونه هایی از مداخلات مخصوص سالمندان با ریسک پایین </a:t>
            </a:r>
            <a:r>
              <a:rPr lang="fa-IR" sz="2400" b="1" dirty="0" smtClean="0">
                <a:solidFill>
                  <a:srgbClr val="FF0000"/>
                </a:solidFill>
                <a:latin typeface="Times New Roman"/>
                <a:ea typeface="Times New Roman"/>
                <a:cs typeface="B Nazanin"/>
              </a:rPr>
              <a:t>شامل:</a:t>
            </a:r>
            <a:endParaRPr lang="en-US" sz="2400" b="1" dirty="0">
              <a:solidFill>
                <a:srgbClr val="FF0000"/>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راهنمایی و آشنا کردن سالمند با محیط های جدید اطراف</a:t>
            </a:r>
            <a:endParaRPr lang="en-US" sz="2400" b="1" dirty="0">
              <a:solidFill>
                <a:schemeClr val="dk1"/>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آموزش این نکته به فرد سالمند که میز کنار تخت روی چرخ هایی قرار گرفته و چنانچه به آن ها تکیه شود نمی‌توانند تکیه گاه باشد.</a:t>
            </a:r>
            <a:endParaRPr lang="en-US" sz="2400" b="1" dirty="0">
              <a:solidFill>
                <a:schemeClr val="dk1"/>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قرار دادن عصا ها و واکر ها در جایی که فرد سالمند می‌توانند به‌راحتی در دسترس باشند.</a:t>
            </a:r>
            <a:endParaRPr lang="en-US" sz="2400" b="1" dirty="0">
              <a:solidFill>
                <a:schemeClr val="dk1"/>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مطمئن شدن از اینکه فرد سالمند پاپوش ضد سُر خوردن می پوشد.</a:t>
            </a:r>
            <a:endParaRPr lang="en-US" sz="2400" b="1" dirty="0">
              <a:solidFill>
                <a:schemeClr val="dk1"/>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مطمئن شدن از اینکه تختخواب برای سالمند در پایین ترین ارتفاع مناسب قرار گرفته و اینکه چرخ های تختخواب قفل هستند.</a:t>
            </a:r>
            <a:endParaRPr lang="en-US" sz="2400" b="1" dirty="0">
              <a:solidFill>
                <a:schemeClr val="dk1"/>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در نظر گرفتن نیاز به روشنایی اضافه، همچون چراغ خواب ها</a:t>
            </a:r>
            <a:endParaRPr lang="en-US" sz="2400" b="1" dirty="0">
              <a:solidFill>
                <a:schemeClr val="dk1"/>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مطمئن شدن از اینکه کلید احضار در دسترس قرار دارد.</a:t>
            </a:r>
            <a:endParaRPr lang="en-US" sz="2400" b="1" dirty="0">
              <a:solidFill>
                <a:schemeClr val="dk1"/>
              </a:solidFill>
              <a:latin typeface="Times New Roman"/>
              <a:ea typeface="Times New Roman"/>
              <a:cs typeface="B Nazanin"/>
            </a:endParaRPr>
          </a:p>
          <a:p>
            <a:pPr lvl="0" algn="just" rtl="1"/>
            <a:r>
              <a:rPr lang="fa-IR" sz="2400" b="1" dirty="0">
                <a:solidFill>
                  <a:schemeClr val="dk1"/>
                </a:solidFill>
                <a:latin typeface="Times New Roman"/>
                <a:ea typeface="Times New Roman"/>
                <a:cs typeface="B Nazanin"/>
              </a:rPr>
              <a:t>اطمینان از اینکه کف ساختمان خشک و مرتب و منظم است.</a:t>
            </a:r>
            <a:endParaRPr lang="en-US" sz="2400" b="1" dirty="0">
              <a:solidFill>
                <a:schemeClr val="dk1"/>
              </a:solidFill>
              <a:latin typeface="Times New Roman"/>
              <a:ea typeface="Times New Roman"/>
              <a:cs typeface="B Nazanin"/>
            </a:endParaRPr>
          </a:p>
          <a:p>
            <a:pPr algn="just" rtl="1">
              <a:lnSpc>
                <a:spcPct val="150000"/>
              </a:lnSpc>
            </a:pPr>
            <a:endParaRPr lang="en-US" sz="14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مداخلات مناسب درخطر </a:t>
            </a:r>
            <a:r>
              <a:rPr lang="fa-IR" sz="2400" b="1" dirty="0">
                <a:latin typeface="Times New Roman"/>
                <a:ea typeface="Times New Roman"/>
                <a:cs typeface="B Nazanin"/>
              </a:rPr>
              <a:t>سقوط </a:t>
            </a:r>
            <a:r>
              <a:rPr lang="fa-IR" sz="2400" b="1" dirty="0" smtClean="0">
                <a:latin typeface="Times New Roman"/>
                <a:ea typeface="Times New Roman"/>
                <a:cs typeface="B Nazanin"/>
              </a:rPr>
              <a:t>چه هستند؟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2185744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7504" y="1196753"/>
            <a:ext cx="8856984" cy="4248472"/>
          </a:xfrm>
        </p:spPr>
        <p:txBody>
          <a:bodyPr>
            <a:noAutofit/>
          </a:bodyPr>
          <a:lstStyle/>
          <a:p>
            <a:pPr marL="0" lvl="0" indent="0" algn="just" rtl="1">
              <a:lnSpc>
                <a:spcPct val="150000"/>
              </a:lnSpc>
              <a:buNone/>
            </a:pPr>
            <a:r>
              <a:rPr lang="fa-IR" sz="2800" b="1" dirty="0">
                <a:solidFill>
                  <a:srgbClr val="FF0000"/>
                </a:solidFill>
                <a:latin typeface="Times New Roman"/>
                <a:ea typeface="Times New Roman"/>
                <a:cs typeface="B Nazanin"/>
              </a:rPr>
              <a:t>خطر و ریسک های بالای سقوط:</a:t>
            </a:r>
            <a:endParaRPr lang="en-US" sz="28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سالمندان در معرض ریسک های بالای سقوط باید مداخلات پیشگیری کننده هدفمند در راستای عوامل خطر شناسایی شده را دریافت نمایند</a:t>
            </a:r>
            <a:r>
              <a:rPr lang="fa-IR" sz="2800" b="1" dirty="0">
                <a:solidFill>
                  <a:srgbClr val="7030A0"/>
                </a:solidFill>
                <a:latin typeface="Times New Roman"/>
                <a:ea typeface="Times New Roman"/>
                <a:cs typeface="B Nazanin"/>
              </a:rPr>
              <a:t>. نمونه هایی از مداخلات برای سالمندان دارای ریسک بالای سقوط از این قرارند:</a:t>
            </a:r>
            <a:endParaRPr lang="en-US" sz="2800" b="1" dirty="0">
              <a:solidFill>
                <a:srgbClr val="7030A0"/>
              </a:solidFill>
              <a:latin typeface="Times New Roman"/>
              <a:ea typeface="Times New Roman"/>
              <a:cs typeface="B Nazanin"/>
            </a:endParaRPr>
          </a:p>
          <a:p>
            <a:pPr lvl="0" algn="just" rtl="1">
              <a:lnSpc>
                <a:spcPct val="150000"/>
              </a:lnSpc>
            </a:pPr>
            <a:r>
              <a:rPr lang="fa-IR" sz="2400" b="1" dirty="0">
                <a:solidFill>
                  <a:schemeClr val="dk1"/>
                </a:solidFill>
                <a:latin typeface="Times New Roman"/>
                <a:ea typeface="Times New Roman"/>
                <a:cs typeface="B Nazanin"/>
              </a:rPr>
              <a:t>کمک </a:t>
            </a:r>
            <a:r>
              <a:rPr lang="fa-IR" sz="2400" b="1" dirty="0" smtClean="0">
                <a:solidFill>
                  <a:schemeClr val="dk1"/>
                </a:solidFill>
                <a:latin typeface="Times New Roman"/>
                <a:ea typeface="Times New Roman"/>
                <a:cs typeface="B Nazanin"/>
              </a:rPr>
              <a:t>به </a:t>
            </a:r>
            <a:r>
              <a:rPr lang="fa-IR" sz="2400" b="1" dirty="0">
                <a:solidFill>
                  <a:schemeClr val="dk1"/>
                </a:solidFill>
                <a:latin typeface="Times New Roman"/>
                <a:ea typeface="Times New Roman"/>
                <a:cs typeface="B Nazanin"/>
              </a:rPr>
              <a:t>هنگام جابجایی و راه رفتن</a:t>
            </a:r>
            <a:endParaRPr lang="en-US" sz="2400" b="1" dirty="0">
              <a:solidFill>
                <a:schemeClr val="dk1"/>
              </a:solidFill>
              <a:latin typeface="Times New Roman"/>
              <a:ea typeface="Times New Roman"/>
              <a:cs typeface="B Nazanin"/>
            </a:endParaRPr>
          </a:p>
          <a:p>
            <a:pPr lvl="0" algn="just" rtl="1">
              <a:lnSpc>
                <a:spcPct val="150000"/>
              </a:lnSpc>
            </a:pPr>
            <a:r>
              <a:rPr lang="fa-IR" sz="2400" b="1" dirty="0">
                <a:solidFill>
                  <a:schemeClr val="dk1"/>
                </a:solidFill>
                <a:latin typeface="Times New Roman"/>
                <a:ea typeface="Times New Roman"/>
                <a:cs typeface="B Nazanin"/>
              </a:rPr>
              <a:t>معاینه و کنترل منظم سالمند</a:t>
            </a:r>
            <a:endParaRPr lang="en-US" sz="2400" b="1" dirty="0">
              <a:solidFill>
                <a:schemeClr val="dk1"/>
              </a:solidFill>
              <a:latin typeface="Times New Roman"/>
              <a:ea typeface="Times New Roman"/>
              <a:cs typeface="B Nazanin"/>
            </a:endParaRPr>
          </a:p>
          <a:p>
            <a:pPr lvl="0" algn="just" rtl="1">
              <a:lnSpc>
                <a:spcPct val="150000"/>
              </a:lnSpc>
            </a:pPr>
            <a:r>
              <a:rPr lang="fa-IR" sz="2400" b="1" dirty="0">
                <a:solidFill>
                  <a:schemeClr val="dk1"/>
                </a:solidFill>
                <a:latin typeface="Times New Roman"/>
                <a:ea typeface="Times New Roman"/>
                <a:cs typeface="B Nazanin"/>
              </a:rPr>
              <a:t>ارزیابی نیازهای سالمندان هر دو ساعت، زمانی که سالمند بیدار است، یا مطابق برنامه تثبیت شده برای توالت رفتن</a:t>
            </a:r>
            <a:endParaRPr lang="en-US" sz="2400" b="1" dirty="0">
              <a:solidFill>
                <a:schemeClr val="dk1"/>
              </a:solidFill>
              <a:latin typeface="Times New Roman"/>
              <a:ea typeface="Times New Roman"/>
              <a:cs typeface="B Nazanin"/>
            </a:endParaRPr>
          </a:p>
          <a:p>
            <a:pPr lvl="0" algn="just" rtl="1">
              <a:lnSpc>
                <a:spcPct val="150000"/>
              </a:lnSpc>
            </a:pPr>
            <a:r>
              <a:rPr lang="fa-IR" sz="2400" b="1" dirty="0" smtClean="0">
                <a:solidFill>
                  <a:schemeClr val="dk1"/>
                </a:solidFill>
                <a:latin typeface="Times New Roman"/>
                <a:ea typeface="Times New Roman"/>
                <a:cs typeface="B Nazanin"/>
              </a:rPr>
              <a:t>هرگز </a:t>
            </a:r>
            <a:r>
              <a:rPr lang="fa-IR" sz="2400" b="1" dirty="0">
                <a:solidFill>
                  <a:schemeClr val="dk1"/>
                </a:solidFill>
                <a:latin typeface="Times New Roman"/>
                <a:ea typeface="Times New Roman"/>
                <a:cs typeface="B Nazanin"/>
              </a:rPr>
              <a:t>سالمند در دستشویی تنها نشود</a:t>
            </a:r>
            <a:endParaRPr lang="en-US" sz="2400" b="1" dirty="0">
              <a:solidFill>
                <a:schemeClr val="dk1"/>
              </a:solidFill>
              <a:latin typeface="Times New Roman"/>
              <a:ea typeface="Times New Roman"/>
              <a:cs typeface="B Nazanin"/>
            </a:endParaRPr>
          </a:p>
          <a:p>
            <a:pPr algn="just" rtl="1">
              <a:lnSpc>
                <a:spcPct val="150000"/>
              </a:lnSpc>
            </a:pPr>
            <a:endParaRPr lang="en-US"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مداخلات مناسب درخطر </a:t>
            </a:r>
            <a:r>
              <a:rPr lang="fa-IR" sz="2400" b="1" dirty="0">
                <a:latin typeface="Times New Roman"/>
                <a:ea typeface="Times New Roman"/>
                <a:cs typeface="B Nazanin"/>
              </a:rPr>
              <a:t>سقوط </a:t>
            </a:r>
            <a:r>
              <a:rPr lang="fa-IR" sz="2400" b="1" dirty="0" smtClean="0">
                <a:latin typeface="Times New Roman"/>
                <a:ea typeface="Times New Roman"/>
                <a:cs typeface="B Nazanin"/>
              </a:rPr>
              <a:t>چه هستند؟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2674075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http://blogs.scientificamerican.com/media/inline/blog/Image/falls_elderly_prevention.jpg"/>
          <p:cNvPicPr>
            <a:picLocks noChangeAspect="1" noChangeArrowheads="1"/>
          </p:cNvPicPr>
          <p:nvPr/>
        </p:nvPicPr>
        <p:blipFill>
          <a:blip r:embed="rId2" cstate="print"/>
          <a:srcRect/>
          <a:stretch>
            <a:fillRect/>
          </a:stretch>
        </p:blipFill>
        <p:spPr bwMode="auto">
          <a:xfrm>
            <a:off x="539552" y="620688"/>
            <a:ext cx="7961511" cy="6023000"/>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fld id="{85E362C1-FECF-4C54-B943-C35C9030B4D6}" type="slidenum">
              <a:rPr lang="en-US" smtClean="0"/>
              <a:pPr/>
              <a:t>37</a:t>
            </a:fld>
            <a:endParaRPr lang="en-US"/>
          </a:p>
        </p:txBody>
      </p:sp>
    </p:spTree>
    <p:extLst>
      <p:ext uri="{BB962C8B-B14F-4D97-AF65-F5344CB8AC3E}">
        <p14:creationId xmlns:p14="http://schemas.microsoft.com/office/powerpoint/2010/main" val="3949807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42844" y="1981200"/>
            <a:ext cx="8643998" cy="1662114"/>
          </a:xfrm>
        </p:spPr>
        <p:txBody>
          <a:bodyPr>
            <a:noAutofit/>
          </a:bodyPr>
          <a:lstStyle/>
          <a:p>
            <a:pPr rtl="1">
              <a:lnSpc>
                <a:spcPct val="150000"/>
              </a:lnSpc>
            </a:pPr>
            <a:r>
              <a:rPr lang="fa-IR" b="1" dirty="0" smtClean="0">
                <a:cs typeface="B Nazanin" pitchFamily="2" charset="-78"/>
              </a:rPr>
              <a:t>ابزارهای ارزیابی افراد سالمند</a:t>
            </a:r>
            <a:r>
              <a:rPr lang="fa-IR" sz="3600" b="1" dirty="0" smtClean="0">
                <a:cs typeface="B Nazanin" pitchFamily="2" charset="-78"/>
              </a:rPr>
              <a:t/>
            </a:r>
            <a:br>
              <a:rPr lang="fa-IR" sz="3600" b="1" dirty="0" smtClean="0">
                <a:cs typeface="B Nazanin" pitchFamily="2" charset="-78"/>
              </a:rPr>
            </a:br>
            <a:r>
              <a:rPr lang="en-US" sz="2000" b="1" dirty="0" smtClean="0"/>
              <a:t> </a:t>
            </a:r>
            <a:r>
              <a:rPr lang="en-US" sz="2400" b="1" dirty="0" smtClean="0"/>
              <a:t>GERIATRIC ASSESSMENT</a:t>
            </a:r>
            <a:r>
              <a:rPr lang="en-US" sz="2000" b="1" dirty="0" smtClean="0"/>
              <a:t> </a:t>
            </a:r>
            <a:r>
              <a:rPr lang="fa-IR" sz="2000" dirty="0" smtClean="0">
                <a:cs typeface="B Nazanin" pitchFamily="2" charset="-78"/>
              </a:rPr>
              <a:t/>
            </a:r>
            <a:br>
              <a:rPr lang="fa-IR" sz="2000" dirty="0" smtClean="0">
                <a:cs typeface="B Nazanin" pitchFamily="2" charset="-78"/>
              </a:rPr>
            </a:br>
            <a:endParaRPr lang="en-US" sz="2000" dirty="0">
              <a:cs typeface="B Nazanin" pitchFamily="2" charset="-78"/>
            </a:endParaRPr>
          </a:p>
        </p:txBody>
      </p:sp>
      <p:sp>
        <p:nvSpPr>
          <p:cNvPr id="7171" name="Rectangle 3"/>
          <p:cNvSpPr>
            <a:spLocks noGrp="1" noChangeArrowheads="1"/>
          </p:cNvSpPr>
          <p:nvPr>
            <p:ph type="subTitle" idx="1"/>
          </p:nvPr>
        </p:nvSpPr>
        <p:spPr>
          <a:xfrm>
            <a:off x="2143108" y="5500702"/>
            <a:ext cx="4714908" cy="857256"/>
          </a:xfrm>
        </p:spPr>
        <p:txBody>
          <a:bodyPr>
            <a:normAutofit fontScale="92500" lnSpcReduction="10000"/>
          </a:bodyPr>
          <a:lstStyle/>
          <a:p>
            <a:pPr>
              <a:lnSpc>
                <a:spcPct val="80000"/>
              </a:lnSpc>
            </a:pPr>
            <a:endParaRPr lang="fa-IR" sz="1800" b="1" dirty="0" smtClean="0">
              <a:cs typeface="B Nazanin" pitchFamily="2" charset="-78"/>
            </a:endParaRPr>
          </a:p>
          <a:p>
            <a:pPr rtl="1">
              <a:lnSpc>
                <a:spcPct val="80000"/>
              </a:lnSpc>
            </a:pPr>
            <a:r>
              <a:rPr lang="fa-IR" sz="2400" b="1" dirty="0" smtClean="0">
                <a:cs typeface="B Nazanin" pitchFamily="2" charset="-78"/>
              </a:rPr>
              <a:t>تهیه و تنظیم: دکتر حامد مرتضوی </a:t>
            </a:r>
          </a:p>
          <a:p>
            <a:pPr rtl="1">
              <a:lnSpc>
                <a:spcPct val="80000"/>
              </a:lnSpc>
            </a:pPr>
            <a:r>
              <a:rPr lang="fa-IR" sz="1800" b="1" dirty="0" smtClean="0">
                <a:cs typeface="B Nazanin" pitchFamily="2" charset="-78"/>
              </a:rPr>
              <a:t>استادیار گروه پرستاری سالمندی</a:t>
            </a:r>
            <a:endParaRPr lang="en-AU" sz="1800" dirty="0">
              <a:cs typeface="B Nazanin" pitchFamily="2" charset="-78"/>
            </a:endParaRPr>
          </a:p>
        </p:txBody>
      </p:sp>
      <p:sp>
        <p:nvSpPr>
          <p:cNvPr id="6" name="Rectangle 2"/>
          <p:cNvSpPr txBox="1">
            <a:spLocks noChangeArrowheads="1"/>
          </p:cNvSpPr>
          <p:nvPr/>
        </p:nvSpPr>
        <p:spPr bwMode="auto">
          <a:xfrm>
            <a:off x="295244" y="1000108"/>
            <a:ext cx="8643998" cy="5238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B Nazanin" pitchFamily="2" charset="-78"/>
              </a:rPr>
              <a:t>دانشکده</a:t>
            </a:r>
            <a:r>
              <a:rPr kumimoji="0" lang="fa-IR" sz="1600" b="1"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B Nazanin" pitchFamily="2" charset="-78"/>
              </a:rPr>
              <a:t> پرستاری و مامایی بجنورد</a:t>
            </a:r>
            <a:endParaRPr kumimoji="0" lang="en-AU" sz="1600" b="1" i="0" u="none" strike="noStrike" kern="0" cap="none" spc="0" normalizeH="0" baseline="0" noProof="0" dirty="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endParaRPr>
          </a:p>
        </p:txBody>
      </p:sp>
      <p:pic>
        <p:nvPicPr>
          <p:cNvPr id="7" name="Picture 6" descr="logo"/>
          <p:cNvPicPr/>
          <p:nvPr/>
        </p:nvPicPr>
        <p:blipFill>
          <a:blip r:embed="rId3"/>
          <a:srcRect/>
          <a:stretch>
            <a:fillRect/>
          </a:stretch>
        </p:blipFill>
        <p:spPr bwMode="auto">
          <a:xfrm>
            <a:off x="3786182" y="152400"/>
            <a:ext cx="1571636" cy="876300"/>
          </a:xfrm>
          <a:prstGeom prst="rect">
            <a:avLst/>
          </a:prstGeom>
          <a:noFill/>
          <a:ln w="9525">
            <a:noFill/>
            <a:miter lim="800000"/>
            <a:headEnd/>
            <a:tailEnd/>
          </a:ln>
        </p:spPr>
      </p:pic>
      <p:pic>
        <p:nvPicPr>
          <p:cNvPr id="8" name="Picture 6" descr="hands1"/>
          <p:cNvPicPr>
            <a:picLocks noChangeAspect="1" noChangeArrowheads="1"/>
          </p:cNvPicPr>
          <p:nvPr/>
        </p:nvPicPr>
        <p:blipFill>
          <a:blip r:embed="rId4"/>
          <a:srcRect/>
          <a:stretch>
            <a:fillRect/>
          </a:stretch>
        </p:blipFill>
        <p:spPr bwMode="auto">
          <a:xfrm>
            <a:off x="1692275" y="4429131"/>
            <a:ext cx="5327650" cy="2095493"/>
          </a:xfrm>
          <a:prstGeom prst="rect">
            <a:avLst/>
          </a:prstGeom>
          <a:noFill/>
          <a:ln w="9525">
            <a:noFill/>
            <a:miter lim="800000"/>
            <a:headEnd/>
            <a:tailEnd/>
          </a:ln>
        </p:spPr>
      </p:pic>
      <p:sp>
        <p:nvSpPr>
          <p:cNvPr id="9" name="Rectangle 2"/>
          <p:cNvSpPr txBox="1">
            <a:spLocks noChangeArrowheads="1"/>
          </p:cNvSpPr>
          <p:nvPr/>
        </p:nvSpPr>
        <p:spPr>
          <a:xfrm>
            <a:off x="295244" y="3505200"/>
            <a:ext cx="8643998" cy="91440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a-IR" sz="2000" b="1" i="0" u="none" strike="noStrike" kern="1200" cap="none" spc="0" normalizeH="0" baseline="0" noProof="0" dirty="0" smtClean="0">
              <a:ln>
                <a:noFill/>
              </a:ln>
              <a:solidFill>
                <a:schemeClr val="tx1"/>
              </a:solidFill>
              <a:effectLst/>
              <a:uLnTx/>
              <a:uFillTx/>
              <a:latin typeface="+mj-lt"/>
              <a:ea typeface="+mj-ea"/>
              <a:cs typeface="B Nazanin"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1" i="0" u="none" strike="noStrike" kern="1200" cap="none" spc="0" normalizeH="0" baseline="0" noProof="0" dirty="0" smtClean="0">
                <a:ln>
                  <a:noFill/>
                </a:ln>
                <a:solidFill>
                  <a:schemeClr val="tx1"/>
                </a:solidFill>
                <a:effectLst/>
                <a:uLnTx/>
                <a:uFillTx/>
                <a:latin typeface="+mj-lt"/>
                <a:ea typeface="+mj-ea"/>
                <a:cs typeface="B Nazanin" pitchFamily="2" charset="-78"/>
              </a:rPr>
              <a:t>تهیه</a:t>
            </a:r>
            <a:r>
              <a:rPr kumimoji="0" lang="fa-IR" sz="2400" b="1" i="0" u="none" strike="noStrike" kern="1200" cap="none" spc="0" normalizeH="0" noProof="0" dirty="0" smtClean="0">
                <a:ln>
                  <a:noFill/>
                </a:ln>
                <a:solidFill>
                  <a:schemeClr val="tx1"/>
                </a:solidFill>
                <a:effectLst/>
                <a:uLnTx/>
                <a:uFillTx/>
                <a:latin typeface="+mj-lt"/>
                <a:ea typeface="+mj-ea"/>
                <a:cs typeface="B Nazanin" pitchFamily="2" charset="-78"/>
              </a:rPr>
              <a:t> و تنظیم: دکتر حامد مرتضوی</a:t>
            </a:r>
          </a:p>
          <a:p>
            <a:pPr marL="0" marR="0" lvl="0" indent="0" algn="ctr" defTabSz="914400" rtl="1" eaLnBrk="1" fontAlgn="auto" latinLnBrk="0" hangingPunct="1">
              <a:lnSpc>
                <a:spcPct val="100000"/>
              </a:lnSpc>
              <a:spcBef>
                <a:spcPct val="0"/>
              </a:spcBef>
              <a:spcAft>
                <a:spcPts val="0"/>
              </a:spcAft>
              <a:buClrTx/>
              <a:buSzTx/>
              <a:buFontTx/>
              <a:buNone/>
              <a:tabLst/>
              <a:defRPr/>
            </a:pPr>
            <a:r>
              <a:rPr lang="fa-IR" sz="2000" b="1" baseline="0" dirty="0" smtClean="0">
                <a:latin typeface="+mj-lt"/>
                <a:ea typeface="+mj-ea"/>
                <a:cs typeface="B Nazanin" pitchFamily="2" charset="-78"/>
              </a:rPr>
              <a:t>استادیار</a:t>
            </a:r>
            <a:r>
              <a:rPr lang="fa-IR" sz="2000" b="1" dirty="0" smtClean="0">
                <a:latin typeface="+mj-lt"/>
                <a:ea typeface="+mj-ea"/>
                <a:cs typeface="B Nazanin" pitchFamily="2" charset="-78"/>
              </a:rPr>
              <a:t> گروه پرستاری سالمندی</a:t>
            </a:r>
            <a:r>
              <a:rPr kumimoji="0" lang="fa-IR" sz="2000" b="0" i="0" u="none" strike="noStrike" kern="1200" cap="none" spc="0" normalizeH="0" baseline="0" noProof="0" dirty="0" smtClean="0">
                <a:ln>
                  <a:noFill/>
                </a:ln>
                <a:solidFill>
                  <a:schemeClr val="tx1"/>
                </a:solidFill>
                <a:effectLst/>
                <a:uLnTx/>
                <a:uFillTx/>
                <a:latin typeface="+mj-lt"/>
                <a:ea typeface="+mj-ea"/>
                <a:cs typeface="B Nazanin"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Nazanin" pitchFamily="2" charset="-78"/>
              </a:rPr>
            </a:br>
            <a:endParaRPr kumimoji="0" lang="en-US" sz="2000" b="0" i="0" u="none" strike="noStrike" kern="1200" cap="none" spc="0" normalizeH="0" baseline="0" noProof="0" dirty="0">
              <a:ln>
                <a:noFill/>
              </a:ln>
              <a:solidFill>
                <a:schemeClr val="tx1"/>
              </a:solidFill>
              <a:effectLst/>
              <a:uLnTx/>
              <a:uFillTx/>
              <a:latin typeface="+mj-lt"/>
              <a:ea typeface="+mj-ea"/>
              <a:cs typeface="B Nazanin" pitchFamily="2" charset="-78"/>
            </a:endParaRPr>
          </a:p>
        </p:txBody>
      </p:sp>
    </p:spTree>
    <p:extLst>
      <p:ext uri="{BB962C8B-B14F-4D97-AF65-F5344CB8AC3E}">
        <p14:creationId xmlns:p14="http://schemas.microsoft.com/office/powerpoint/2010/main" val="3820546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dirty="0" smtClean="0">
                <a:cs typeface="B Mitra" pitchFamily="2" charset="-78"/>
              </a:rPr>
              <a:t>وضعیت عملکردی به عنوان </a:t>
            </a:r>
            <a:r>
              <a:rPr lang="fa-IR" dirty="0" smtClean="0">
                <a:solidFill>
                  <a:srgbClr val="7030A0"/>
                </a:solidFill>
                <a:cs typeface="B Mitra" pitchFamily="2" charset="-78"/>
              </a:rPr>
              <a:t>"توانایی فرد برای اجرای تکالیف و به انجام رسانیدن نقش های اجتماعی ای که همراه با زندگی روزانه در میان محدوده ی وسیعی از پیچیدگی ها است" </a:t>
            </a:r>
            <a:r>
              <a:rPr lang="fa-IR" dirty="0" smtClean="0">
                <a:cs typeface="B Mitra" pitchFamily="2" charset="-78"/>
              </a:rPr>
              <a:t>تعریف می شود. </a:t>
            </a:r>
          </a:p>
          <a:p>
            <a:pPr algn="just" rtl="1">
              <a:lnSpc>
                <a:spcPct val="150000"/>
              </a:lnSpc>
            </a:pPr>
            <a:r>
              <a:rPr lang="fa-IR" dirty="0" smtClean="0">
                <a:cs typeface="B Mitra" pitchFamily="2" charset="-78"/>
              </a:rPr>
              <a:t>ارزیابی وضعیت شناختی به اهداف مختلفی صورت می گیرد. کلینیسین ها آنها را به منظور ایجاد خط مبنا، مانیتور کردن دوره ی درمان، یا برای اهداف تشخیصی به کار می برند.</a:t>
            </a:r>
            <a:endParaRPr lang="en-US"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318040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467544" y="1772816"/>
            <a:ext cx="8424936" cy="4248472"/>
          </a:xfrm>
        </p:spPr>
        <p:txBody>
          <a:bodyPr>
            <a:noAutofit/>
          </a:bodyPr>
          <a:lstStyle/>
          <a:p>
            <a:pPr lvl="0" algn="just" rtl="1">
              <a:lnSpc>
                <a:spcPct val="150000"/>
              </a:lnSpc>
            </a:pP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در حدود </a:t>
            </a:r>
            <a:r>
              <a:rPr lang="fa-IR" b="1" u="sng" dirty="0" smtClean="0">
                <a:solidFill>
                  <a:srgbClr val="FF0000"/>
                </a:solidFill>
                <a:effectLst>
                  <a:outerShdw blurRad="31750" dist="25400" dir="5400000" algn="tl" rotWithShape="0">
                    <a:srgbClr val="000000">
                      <a:alpha val="25000"/>
                    </a:srgbClr>
                  </a:outerShdw>
                </a:effectLst>
                <a:latin typeface="+mj-lt"/>
                <a:ea typeface="+mj-ea"/>
                <a:cs typeface="B Nazanin" pitchFamily="2" charset="-78"/>
              </a:rPr>
              <a:t>یک سوم از جامعه سالمندان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و بیش از </a:t>
            </a:r>
            <a:r>
              <a:rPr lang="fa-IR" b="1" u="sng" dirty="0" smtClean="0">
                <a:solidFill>
                  <a:srgbClr val="FF0000"/>
                </a:solidFill>
                <a:effectLst>
                  <a:outerShdw blurRad="31750" dist="25400" dir="5400000" algn="tl" rotWithShape="0">
                    <a:srgbClr val="000000">
                      <a:alpha val="25000"/>
                    </a:srgbClr>
                  </a:outerShdw>
                </a:effectLst>
                <a:latin typeface="+mj-lt"/>
                <a:ea typeface="+mj-ea"/>
                <a:cs typeface="B Nazanin" pitchFamily="2" charset="-78"/>
              </a:rPr>
              <a:t>نیمی از کسانی که در مجموعه های مراقبتی طولانی مدت</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خانه سالمندان) زندگی می کنند، </a:t>
            </a:r>
            <a:r>
              <a:rPr lang="fa-IR" b="1" dirty="0" smtClean="0">
                <a:solidFill>
                  <a:srgbClr val="FF0000"/>
                </a:solidFill>
                <a:effectLst>
                  <a:outerShdw blurRad="31750" dist="25400" dir="5400000" algn="tl" rotWithShape="0">
                    <a:srgbClr val="000000">
                      <a:alpha val="25000"/>
                    </a:srgbClr>
                  </a:outerShdw>
                </a:effectLst>
                <a:latin typeface="+mj-lt"/>
                <a:ea typeface="+mj-ea"/>
                <a:cs typeface="B Nazanin" pitchFamily="2" charset="-78"/>
              </a:rPr>
              <a:t>هر سال تجربه سقوط دارند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و نیمی از کسانی که تجربه سقوط دارند، </a:t>
            </a:r>
            <a:r>
              <a:rPr lang="fa-IR" b="1" u="sng"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بیش از یک بار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آن را تجربه می کنند.</a:t>
            </a:r>
            <a:endParaRPr lang="en-US"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10" name="Picture 2" descr="http://www.insidermedicine.com/Images/Video/Thumbnail/PRE4354.jpg"/>
          <p:cNvPicPr>
            <a:picLocks noChangeAspect="1" noChangeArrowheads="1"/>
          </p:cNvPicPr>
          <p:nvPr/>
        </p:nvPicPr>
        <p:blipFill>
          <a:blip r:embed="rId3" cstate="print"/>
          <a:srcRect/>
          <a:stretch>
            <a:fillRect/>
          </a:stretch>
        </p:blipFill>
        <p:spPr bwMode="auto">
          <a:xfrm>
            <a:off x="251520" y="44624"/>
            <a:ext cx="1879624" cy="1226988"/>
          </a:xfrm>
          <a:prstGeom prst="rect">
            <a:avLst/>
          </a:prstGeom>
          <a:noFill/>
          <a:ln w="9525">
            <a:noFill/>
            <a:miter lim="800000"/>
            <a:headEnd/>
            <a:tailEnd/>
          </a:ln>
        </p:spPr>
      </p:pic>
    </p:spTree>
    <p:extLst>
      <p:ext uri="{BB962C8B-B14F-4D97-AF65-F5344CB8AC3E}">
        <p14:creationId xmlns:p14="http://schemas.microsoft.com/office/powerpoint/2010/main" val="400864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dirty="0" smtClean="0">
                <a:cs typeface="B Mitra" pitchFamily="2" charset="-78"/>
              </a:rPr>
              <a:t>آزمایش عملکرد ممکنست به سه سطح تقسیم شود: </a:t>
            </a:r>
          </a:p>
          <a:p>
            <a:pPr algn="just" rtl="1">
              <a:lnSpc>
                <a:spcPct val="150000"/>
              </a:lnSpc>
            </a:pPr>
            <a:r>
              <a:rPr lang="fa-IR" sz="2800" dirty="0" smtClean="0">
                <a:solidFill>
                  <a:srgbClr val="FF0000"/>
                </a:solidFill>
                <a:cs typeface="B Mitra" pitchFamily="2" charset="-78"/>
              </a:rPr>
              <a:t>فعالیت های پایه ای زندگی روزانه</a:t>
            </a:r>
            <a:r>
              <a:rPr lang="en-US" sz="2800" dirty="0" smtClean="0">
                <a:solidFill>
                  <a:srgbClr val="FF0000"/>
                </a:solidFill>
                <a:cs typeface="B Mitra" pitchFamily="2" charset="-78"/>
              </a:rPr>
              <a:t> (BADL)</a:t>
            </a:r>
            <a:r>
              <a:rPr lang="fa-IR" sz="2800" dirty="0" smtClean="0">
                <a:cs typeface="B Mitra" pitchFamily="2" charset="-78"/>
              </a:rPr>
              <a:t>، فعالیت های ابزاری زندگی روزانه</a:t>
            </a:r>
            <a:r>
              <a:rPr lang="en-US" sz="2800" dirty="0" smtClean="0">
                <a:cs typeface="B Mitra" pitchFamily="2" charset="-78"/>
              </a:rPr>
              <a:t>(IADL)</a:t>
            </a:r>
            <a:r>
              <a:rPr lang="fa-IR" sz="2800" dirty="0" smtClean="0">
                <a:cs typeface="B Mitra" pitchFamily="2" charset="-78"/>
              </a:rPr>
              <a:t>  و فعالیت های پیشرفته زندگی روزانه </a:t>
            </a:r>
            <a:r>
              <a:rPr lang="en-US" sz="2800" dirty="0" smtClean="0">
                <a:cs typeface="B Mitra" pitchFamily="2" charset="-78"/>
              </a:rPr>
              <a:t>(AADL)</a:t>
            </a:r>
            <a:r>
              <a:rPr lang="fa-IR" sz="2800" dirty="0" smtClean="0">
                <a:cs typeface="B Mitra" pitchFamily="2" charset="-78"/>
              </a:rPr>
              <a:t>. </a:t>
            </a:r>
          </a:p>
          <a:p>
            <a:pPr algn="just" rtl="1">
              <a:lnSpc>
                <a:spcPct val="150000"/>
              </a:lnSpc>
            </a:pPr>
            <a:r>
              <a:rPr lang="fa-IR" sz="2800" dirty="0" smtClean="0">
                <a:cs typeface="B Mitra" pitchFamily="2" charset="-78"/>
              </a:rPr>
              <a:t>فعالیت های پایه ای </a:t>
            </a:r>
            <a:r>
              <a:rPr lang="fa-IR" sz="2800" dirty="0" smtClean="0">
                <a:solidFill>
                  <a:srgbClr val="7030A0"/>
                </a:solidFill>
                <a:cs typeface="B Mitra" pitchFamily="2" charset="-78"/>
              </a:rPr>
              <a:t>زندگی روزانه به آن فعالیت هایی برمیگردد که برای حفظ وضعیت زندگی مستقل ضروری </a:t>
            </a:r>
            <a:r>
              <a:rPr lang="fa-IR" sz="2800" dirty="0" smtClean="0">
                <a:cs typeface="B Mitra" pitchFamily="2" charset="-78"/>
              </a:rPr>
              <a:t>هستند، اما کافی نیستند. </a:t>
            </a:r>
            <a:r>
              <a:rPr lang="en-US" sz="2800" dirty="0" smtClean="0">
                <a:cs typeface="B Mitra" pitchFamily="2" charset="-78"/>
              </a:rPr>
              <a:t>Katz</a:t>
            </a:r>
            <a:r>
              <a:rPr lang="fa-IR" sz="2800" dirty="0" smtClean="0">
                <a:cs typeface="B Mitra" pitchFamily="2" charset="-78"/>
              </a:rPr>
              <a:t>کتز و همکاران، تکالیف عملکردی پایه را این طور توصیف می کند: </a:t>
            </a:r>
            <a:r>
              <a:rPr lang="fa-IR" sz="2800" dirty="0" smtClean="0">
                <a:solidFill>
                  <a:srgbClr val="FF0000"/>
                </a:solidFill>
                <a:cs typeface="B Mitra" pitchFamily="2" charset="-78"/>
              </a:rPr>
              <a:t>غذا خوردن، حفظ اختیار دفع، جابه جا شدن، دستشویی رفتن، لباس پوشیدن، و حمام کردن</a:t>
            </a:r>
            <a:r>
              <a:rPr lang="fa-IR" sz="2800" dirty="0" smtClean="0">
                <a:cs typeface="B Mitra" pitchFamily="2" charset="-78"/>
              </a:rPr>
              <a:t>. افراد دارای چندین دیسفانکشن در این سطح به طور معناداری به حمایت در خانه، مثل مراقبت 24 ساعته، یا پذیرش در خانه سالمندان نیاز دارند.</a:t>
            </a:r>
            <a:endParaRPr lang="en-US" sz="2800"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4008163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dirty="0" smtClean="0">
                <a:solidFill>
                  <a:srgbClr val="FF0000"/>
                </a:solidFill>
                <a:cs typeface="B Mitra" pitchFamily="2" charset="-78"/>
              </a:rPr>
              <a:t>فعالیت های ابزاری زندگی روزانه</a:t>
            </a:r>
            <a:r>
              <a:rPr lang="fa-IR" dirty="0" smtClean="0">
                <a:cs typeface="B Mitra" pitchFamily="2" charset="-78"/>
              </a:rPr>
              <a:t>، سطح پیچیده تری از فعالیت هستند که برای نگهداری امور خانگی مستقل ضروری اند. </a:t>
            </a:r>
            <a:r>
              <a:rPr lang="fa-IR" dirty="0" smtClean="0">
                <a:solidFill>
                  <a:srgbClr val="FF0000"/>
                </a:solidFill>
                <a:cs typeface="B Mitra" pitchFamily="2" charset="-78"/>
              </a:rPr>
              <a:t>اینها شامل تکالیفی مانند پرداخت قبوض، مصرف داروها، خرید رفتن و آماده کردن غذا هستند.</a:t>
            </a:r>
          </a:p>
          <a:p>
            <a:pPr algn="just" rtl="1">
              <a:lnSpc>
                <a:spcPct val="150000"/>
              </a:lnSpc>
            </a:pPr>
            <a:r>
              <a:rPr lang="fa-IR" dirty="0" smtClean="0">
                <a:cs typeface="B Mitra" pitchFamily="2" charset="-78"/>
              </a:rPr>
              <a:t> افراد با چندین نقص در این حیطه ها معمولا به زندگی کمکی، خدمات مبتنی بر جامعه گسترده، یا برخی حمایت های داخل خانه نیاز دارند.</a:t>
            </a:r>
          </a:p>
          <a:p>
            <a:pPr algn="just" rtl="1">
              <a:lnSpc>
                <a:spcPct val="150000"/>
              </a:lnSpc>
            </a:pPr>
            <a:r>
              <a:rPr lang="fa-IR" dirty="0" smtClean="0">
                <a:cs typeface="B Mitra" pitchFamily="2" charset="-78"/>
              </a:rPr>
              <a:t> در این سطح، فرصت و انگیزه، مشارکت کنندگان مهمی در حفظ فانکشن هستند.</a:t>
            </a:r>
            <a:endParaRPr lang="en-US"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1646401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400" dirty="0" smtClean="0">
                <a:cs typeface="B Mitra" pitchFamily="2" charset="-78"/>
              </a:rPr>
              <a:t>بالاترین سطح فعالیت به وسیله ی</a:t>
            </a:r>
            <a:r>
              <a:rPr lang="fa-IR" sz="2400" dirty="0" smtClean="0">
                <a:solidFill>
                  <a:srgbClr val="FF0000"/>
                </a:solidFill>
                <a:cs typeface="B Mitra" pitchFamily="2" charset="-78"/>
              </a:rPr>
              <a:t> </a:t>
            </a:r>
            <a:r>
              <a:rPr lang="en-US" sz="2400" dirty="0" smtClean="0">
                <a:solidFill>
                  <a:srgbClr val="FF0000"/>
                </a:solidFill>
                <a:cs typeface="B Mitra" pitchFamily="2" charset="-78"/>
              </a:rPr>
              <a:t>AADL</a:t>
            </a:r>
            <a:r>
              <a:rPr lang="fa-IR" sz="2400" dirty="0" smtClean="0">
                <a:solidFill>
                  <a:srgbClr val="FF0000"/>
                </a:solidFill>
                <a:cs typeface="B Mitra" pitchFamily="2" charset="-78"/>
              </a:rPr>
              <a:t> </a:t>
            </a:r>
            <a:r>
              <a:rPr lang="fa-IR" sz="2400" dirty="0" smtClean="0">
                <a:cs typeface="B Mitra" pitchFamily="2" charset="-78"/>
              </a:rPr>
              <a:t>بیان می شود. این تکالیفی مانند </a:t>
            </a:r>
            <a:r>
              <a:rPr lang="fa-IR" sz="2400" dirty="0" smtClean="0">
                <a:solidFill>
                  <a:srgbClr val="FF0000"/>
                </a:solidFill>
                <a:cs typeface="B Mitra" pitchFamily="2" charset="-78"/>
              </a:rPr>
              <a:t>کارکردن، شرکت کردن در سرویس های مذهبی، داوطلب شدن و حفظ سرگرمی هاست</a:t>
            </a:r>
            <a:r>
              <a:rPr lang="fa-IR" sz="2400" dirty="0" smtClean="0">
                <a:cs typeface="B Mitra" pitchFamily="2" charset="-78"/>
              </a:rPr>
              <a:t> که پیچیده ترین ها هستند و به بالاترین سطح توانایی های چندگانه برای کامل شدن نیاز دارند و بنابراین نسبت به تغییرات وضعیت سلامتی حساس ترین هستند.</a:t>
            </a:r>
            <a:endParaRPr lang="en-US" sz="2400" dirty="0" smtClean="0">
              <a:cs typeface="B Mitra" pitchFamily="2" charset="-78"/>
            </a:endParaRPr>
          </a:p>
          <a:p>
            <a:pPr algn="just" rtl="1">
              <a:lnSpc>
                <a:spcPct val="150000"/>
              </a:lnSpc>
            </a:pPr>
            <a:r>
              <a:rPr lang="fa-IR" sz="2400" dirty="0" smtClean="0">
                <a:cs typeface="B Mitra" pitchFamily="2" charset="-78"/>
              </a:rPr>
              <a:t>اندازه گیری های </a:t>
            </a:r>
            <a:r>
              <a:rPr lang="fa-IR" sz="2400" dirty="0" smtClean="0">
                <a:solidFill>
                  <a:srgbClr val="7030A0"/>
                </a:solidFill>
                <a:cs typeface="B Mitra" pitchFamily="2" charset="-78"/>
              </a:rPr>
              <a:t>مبتنی بر عملکرد  وضعیت فانکشنال</a:t>
            </a:r>
            <a:r>
              <a:rPr lang="fa-IR" sz="2400" dirty="0" smtClean="0">
                <a:cs typeface="B Mitra" pitchFamily="2" charset="-78"/>
              </a:rPr>
              <a:t>، اطلاعات تشخيصی مفیدی فراهم می کند. چندین ابزار ایجاد شده اند مثل آنهایی که بر عملکرد اندام انتهایی پایینی متمرکزند( </a:t>
            </a:r>
            <a:r>
              <a:rPr lang="fa-IR" sz="2400" dirty="0" smtClean="0">
                <a:solidFill>
                  <a:srgbClr val="7030A0"/>
                </a:solidFill>
                <a:cs typeface="B Mitra" pitchFamily="2" charset="-78"/>
              </a:rPr>
              <a:t>مثل تعادل ایستادن، سرعت راه رفتن، و بلند شدن از صندلی</a:t>
            </a:r>
            <a:r>
              <a:rPr lang="fa-IR" sz="2400" dirty="0" smtClean="0">
                <a:cs typeface="B Mitra" pitchFamily="2" charset="-78"/>
              </a:rPr>
              <a:t>) و آنهایی که اندام های انتهایی فوقانی را شامل می شوند. این ابزارها کاهش </a:t>
            </a:r>
            <a:r>
              <a:rPr lang="fa-IR" sz="2400" dirty="0" smtClean="0">
                <a:solidFill>
                  <a:srgbClr val="7030A0"/>
                </a:solidFill>
                <a:cs typeface="B Mitra" pitchFamily="2" charset="-78"/>
              </a:rPr>
              <a:t>عملکرد، موسسه ای شدن و مرگ و میر </a:t>
            </a:r>
            <a:r>
              <a:rPr lang="fa-IR" sz="2400" dirty="0" smtClean="0">
                <a:cs typeface="B Mitra" pitchFamily="2" charset="-78"/>
              </a:rPr>
              <a:t>را پیش بینی می کنند.</a:t>
            </a:r>
            <a:endParaRPr lang="en-US" sz="2400"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302734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endParaRPr lang="en-US" sz="2400"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3969019321"/>
              </p:ext>
            </p:extLst>
          </p:nvPr>
        </p:nvGraphicFramePr>
        <p:xfrm>
          <a:off x="571472" y="1397000"/>
          <a:ext cx="8215370" cy="5175270"/>
        </p:xfrm>
        <a:graphic>
          <a:graphicData uri="http://schemas.openxmlformats.org/drawingml/2006/table">
            <a:tbl>
              <a:tblPr firstRow="1" bandRow="1">
                <a:tableStyleId>{5C22544A-7EE6-4342-B048-85BDC9FD1C3A}</a:tableStyleId>
              </a:tblPr>
              <a:tblGrid>
                <a:gridCol w="4107685"/>
                <a:gridCol w="4107685"/>
              </a:tblGrid>
              <a:tr h="575030">
                <a:tc>
                  <a:txBody>
                    <a:bodyPr/>
                    <a:lstStyle/>
                    <a:p>
                      <a:pPr algn="ctr" rtl="1">
                        <a:lnSpc>
                          <a:spcPct val="150000"/>
                        </a:lnSpc>
                        <a:spcAft>
                          <a:spcPts val="0"/>
                        </a:spcAft>
                      </a:pPr>
                      <a:r>
                        <a:rPr lang="fa-IR" sz="2000" b="1" dirty="0">
                          <a:latin typeface="Arial"/>
                          <a:ea typeface="Calibri"/>
                          <a:cs typeface="B Mitra"/>
                        </a:rPr>
                        <a:t>کاربرد وسایل در زندگی روزمره</a:t>
                      </a:r>
                      <a:r>
                        <a:rPr lang="en-US" sz="2000" b="1" dirty="0">
                          <a:latin typeface="Arial"/>
                          <a:ea typeface="Calibri"/>
                          <a:cs typeface="B Mitra"/>
                        </a:rPr>
                        <a:t>(IADL)</a:t>
                      </a:r>
                      <a:endParaRPr lang="en-US" sz="1600" b="1" dirty="0">
                        <a:latin typeface="Calibri"/>
                        <a:ea typeface="Calibri"/>
                        <a:cs typeface="Arial"/>
                      </a:endParaRPr>
                    </a:p>
                  </a:txBody>
                  <a:tcPr marL="68580" marR="68580" marT="0" marB="0"/>
                </a:tc>
                <a:tc>
                  <a:txBody>
                    <a:bodyPr/>
                    <a:lstStyle/>
                    <a:p>
                      <a:pPr algn="ctr" rtl="1">
                        <a:lnSpc>
                          <a:spcPct val="150000"/>
                        </a:lnSpc>
                        <a:spcAft>
                          <a:spcPts val="0"/>
                        </a:spcAft>
                      </a:pPr>
                      <a:r>
                        <a:rPr lang="fa-IR" sz="2000" b="1" dirty="0">
                          <a:latin typeface="Arial"/>
                          <a:ea typeface="Calibri"/>
                          <a:cs typeface="B Mitra"/>
                        </a:rPr>
                        <a:t>فعالیت های زندگی روزمره</a:t>
                      </a:r>
                      <a:r>
                        <a:rPr lang="en-US" sz="2000" b="1" dirty="0">
                          <a:latin typeface="Arial"/>
                          <a:ea typeface="Calibri"/>
                          <a:cs typeface="B Mitra"/>
                        </a:rPr>
                        <a:t> (ADL)</a:t>
                      </a:r>
                      <a:endParaRPr lang="en-US" sz="1600" b="1" dirty="0">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مدیریت داروها</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حمام کردن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خرید خوار و بار</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لباس پوشیدن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آماده کردن غذا</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دستشویی رفتن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استفاده از تلفن</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dirty="0">
                          <a:latin typeface="Arial"/>
                          <a:ea typeface="Calibri"/>
                          <a:cs typeface="B Mitra"/>
                        </a:rPr>
                        <a:t>جابه جا شدن</a:t>
                      </a:r>
                      <a:endParaRPr lang="en-US" sz="1600" b="1" dirty="0">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رانندگی کردن و حمل و نقل</a:t>
                      </a:r>
                      <a:endParaRPr lang="en-US" sz="1600" b="1">
                        <a:latin typeface="Calibri"/>
                        <a:ea typeface="Calibri"/>
                        <a:cs typeface="Arial"/>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sz="2000" b="1" dirty="0" smtClean="0">
                          <a:latin typeface="Arial"/>
                          <a:ea typeface="Calibri"/>
                          <a:cs typeface="B Mitra"/>
                        </a:rPr>
                        <a:t>غذا خوردن</a:t>
                      </a:r>
                      <a:endParaRPr lang="en-US" sz="2800" b="1" kern="1200" dirty="0">
                        <a:solidFill>
                          <a:schemeClr val="dk1"/>
                        </a:solidFill>
                        <a:latin typeface="Arial"/>
                        <a:ea typeface="Calibri"/>
                        <a:cs typeface="B Mitra"/>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مدیریت امور مالی</a:t>
                      </a:r>
                      <a:endParaRPr lang="en-US" sz="1600" b="1">
                        <a:latin typeface="Calibri"/>
                        <a:ea typeface="Calibri"/>
                        <a:cs typeface="Arial"/>
                      </a:endParaRPr>
                    </a:p>
                  </a:txBody>
                  <a:tcPr marL="68580" marR="68580" marT="0" marB="0"/>
                </a:tc>
                <a:tc>
                  <a:txBody>
                    <a:bodyPr/>
                    <a:lstStyle/>
                    <a:p>
                      <a:pPr algn="ctr">
                        <a:lnSpc>
                          <a:spcPct val="150000"/>
                        </a:lnSpc>
                        <a:spcAft>
                          <a:spcPts val="0"/>
                        </a:spcAft>
                      </a:pPr>
                      <a:endParaRPr lang="en-US" sz="1600" b="1" dirty="0">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خانه داری</a:t>
                      </a:r>
                      <a:endParaRPr lang="en-US" sz="1600" b="1">
                        <a:latin typeface="Calibri"/>
                        <a:ea typeface="Calibri"/>
                        <a:cs typeface="Arial"/>
                      </a:endParaRPr>
                    </a:p>
                  </a:txBody>
                  <a:tcPr marL="68580" marR="68580" marT="0" marB="0"/>
                </a:tc>
                <a:tc>
                  <a:txBody>
                    <a:bodyPr/>
                    <a:lstStyle/>
                    <a:p>
                      <a:pPr algn="ctr">
                        <a:lnSpc>
                          <a:spcPct val="150000"/>
                        </a:lnSpc>
                        <a:spcAft>
                          <a:spcPts val="0"/>
                        </a:spcAft>
                      </a:pPr>
                      <a:endParaRPr lang="en-US" sz="2000" b="1">
                        <a:latin typeface="Arial"/>
                        <a:ea typeface="Calibri"/>
                        <a:cs typeface="B Mitra"/>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شستشوی لباس ها</a:t>
                      </a:r>
                      <a:endParaRPr lang="en-US" sz="1600" b="1">
                        <a:latin typeface="Calibri"/>
                        <a:ea typeface="Calibri"/>
                        <a:cs typeface="Arial"/>
                      </a:endParaRPr>
                    </a:p>
                  </a:txBody>
                  <a:tcPr marL="68580" marR="68580" marT="0" marB="0"/>
                </a:tc>
                <a:tc>
                  <a:txBody>
                    <a:bodyPr/>
                    <a:lstStyle/>
                    <a:p>
                      <a:pPr algn="ctr">
                        <a:lnSpc>
                          <a:spcPct val="150000"/>
                        </a:lnSpc>
                        <a:spcAft>
                          <a:spcPts val="0"/>
                        </a:spcAft>
                      </a:pPr>
                      <a:endParaRPr lang="en-US" sz="2000" b="1" dirty="0">
                        <a:latin typeface="Arial"/>
                        <a:ea typeface="Calibri"/>
                        <a:cs typeface="B Mitra"/>
                      </a:endParaRPr>
                    </a:p>
                  </a:txBody>
                  <a:tcPr marL="68580" marR="68580" marT="0" marB="0"/>
                </a:tc>
              </a:tr>
            </a:tbl>
          </a:graphicData>
        </a:graphic>
      </p:graphicFrame>
    </p:spTree>
    <p:extLst>
      <p:ext uri="{BB962C8B-B14F-4D97-AF65-F5344CB8AC3E}">
        <p14:creationId xmlns:p14="http://schemas.microsoft.com/office/powerpoint/2010/main" val="635730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90600"/>
            <a:ext cx="8839200" cy="571500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b="1" dirty="0" smtClean="0">
                <a:solidFill>
                  <a:srgbClr val="7030A0"/>
                </a:solidFill>
                <a:cs typeface="B Nazanin" pitchFamily="2" charset="-78"/>
              </a:rPr>
              <a:t>هدف: </a:t>
            </a:r>
            <a:r>
              <a:rPr lang="fa-IR" sz="2800" b="1" dirty="0" smtClean="0">
                <a:cs typeface="B Nazanin" pitchFamily="2" charset="-78"/>
              </a:rPr>
              <a:t>این مقیاس توسط فیزیوتراپ ها آماده گردیده ویک ابزار استاندارد شده برای ارزیابی تحرک،</a:t>
            </a:r>
            <a:r>
              <a:rPr lang="en-US" sz="2800" b="1" dirty="0" smtClean="0">
                <a:cs typeface="B Nazanin" pitchFamily="2" charset="-78"/>
              </a:rPr>
              <a:t> </a:t>
            </a:r>
            <a:r>
              <a:rPr lang="fa-IR" sz="2800" b="1" dirty="0" smtClean="0">
                <a:cs typeface="B Nazanin" pitchFamily="2" charset="-78"/>
              </a:rPr>
              <a:t>در اکثر بیماران سالمندان آسیب پذیر(</a:t>
            </a:r>
            <a:r>
              <a:rPr lang="en-US" sz="2800" b="1" dirty="0" smtClean="0">
                <a:cs typeface="B Nazanin" pitchFamily="2" charset="-78"/>
              </a:rPr>
              <a:t>frail</a:t>
            </a:r>
            <a:r>
              <a:rPr lang="fa-IR" sz="2800" b="1" dirty="0" smtClean="0">
                <a:cs typeface="B Nazanin" pitchFamily="2" charset="-78"/>
              </a:rPr>
              <a:t>) می باشد.</a:t>
            </a:r>
            <a:endParaRPr lang="en-US" sz="2800" dirty="0" smtClean="0">
              <a:cs typeface="B Nazanin" pitchFamily="2" charset="-78"/>
            </a:endParaRPr>
          </a:p>
          <a:p>
            <a:pPr algn="just" rtl="1">
              <a:lnSpc>
                <a:spcPct val="150000"/>
              </a:lnSpc>
            </a:pPr>
            <a:r>
              <a:rPr lang="fa-IR" sz="2800" b="1" dirty="0" smtClean="0">
                <a:solidFill>
                  <a:srgbClr val="7030A0"/>
                </a:solidFill>
                <a:cs typeface="B Nazanin" pitchFamily="2" charset="-78"/>
              </a:rPr>
              <a:t>محتوا:</a:t>
            </a:r>
            <a:r>
              <a:rPr lang="en-US" sz="2800" b="1" dirty="0" smtClean="0">
                <a:solidFill>
                  <a:srgbClr val="7030A0"/>
                </a:solidFill>
                <a:cs typeface="B Nazanin" pitchFamily="2" charset="-78"/>
              </a:rPr>
              <a:t> </a:t>
            </a:r>
            <a:r>
              <a:rPr lang="fa-IR" sz="2800" b="1" dirty="0" smtClean="0">
                <a:cs typeface="B Nazanin" pitchFamily="2" charset="-78"/>
              </a:rPr>
              <a:t>این مقیاس 7 بعد عملکردی را ارزیابی می کند که شامل حرکت، تعادل، تغییرپوزیشن و تمام مهارتهای ذاتی که اجازه انجام فعالیت های روزانه زندگی را می دهند. حدااکثر نمره 20 می باشد و نمرات بالاتر نشان دهنده عملکرد بهتر می باشد.</a:t>
            </a:r>
            <a:endParaRPr lang="en-US" sz="2800" dirty="0">
              <a:cs typeface="B Nazanin" pitchFamily="2" charset="-78"/>
            </a:endParaRPr>
          </a:p>
        </p:txBody>
      </p:sp>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3200" b="1" dirty="0" smtClean="0">
                <a:cs typeface="B Nazanin" pitchFamily="2" charset="-78"/>
              </a:rPr>
              <a:t>مقیاس تحرک و پویایی سالمندان</a:t>
            </a:r>
            <a:endParaRPr lang="en-US" sz="3200" dirty="0">
              <a:cs typeface="B Nazanin" pitchFamily="2" charset="-78"/>
            </a:endParaRPr>
          </a:p>
        </p:txBody>
      </p:sp>
    </p:spTree>
    <p:extLst>
      <p:ext uri="{BB962C8B-B14F-4D97-AF65-F5344CB8AC3E}">
        <p14:creationId xmlns:p14="http://schemas.microsoft.com/office/powerpoint/2010/main" val="3415476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3200" b="1" dirty="0" smtClean="0">
                <a:cs typeface="B Nazanin" pitchFamily="2" charset="-78"/>
              </a:rPr>
              <a:t>مقیاس تحرک و پویایی سالمندان</a:t>
            </a:r>
            <a:endParaRPr lang="en-US" sz="3200" dirty="0">
              <a:cs typeface="B Nazanin" pitchFamily="2" charset="-78"/>
            </a:endParaRPr>
          </a:p>
        </p:txBody>
      </p:sp>
      <p:graphicFrame>
        <p:nvGraphicFramePr>
          <p:cNvPr id="6" name="Table 5"/>
          <p:cNvGraphicFramePr>
            <a:graphicFrameLocks noGrp="1"/>
          </p:cNvGraphicFramePr>
          <p:nvPr/>
        </p:nvGraphicFramePr>
        <p:xfrm>
          <a:off x="152400" y="990600"/>
          <a:ext cx="8763000" cy="5815109"/>
        </p:xfrm>
        <a:graphic>
          <a:graphicData uri="http://schemas.openxmlformats.org/drawingml/2006/table">
            <a:tbl>
              <a:tblPr firstRow="1" bandRow="1">
                <a:tableStyleId>{5C22544A-7EE6-4342-B048-85BDC9FD1C3A}</a:tableStyleId>
              </a:tblPr>
              <a:tblGrid>
                <a:gridCol w="4612105"/>
                <a:gridCol w="4150895"/>
              </a:tblGrid>
              <a:tr h="1524000">
                <a:tc>
                  <a:txBody>
                    <a:bodyPr/>
                    <a:lstStyle/>
                    <a:p>
                      <a:pPr algn="r" rtl="1"/>
                      <a:r>
                        <a:rPr lang="fa-IR" sz="1800" b="1" kern="1200" dirty="0" smtClean="0">
                          <a:solidFill>
                            <a:schemeClr val="lt1"/>
                          </a:solidFill>
                          <a:latin typeface="+mn-lt"/>
                          <a:ea typeface="+mn-ea"/>
                          <a:cs typeface="B Nazanin" pitchFamily="2" charset="-78"/>
                        </a:rPr>
                        <a:t>قدم زدن</a:t>
                      </a:r>
                    </a:p>
                    <a:p>
                      <a:pPr algn="r" rtl="1"/>
                      <a:r>
                        <a:rPr lang="fa-IR" sz="1600" b="1" kern="1200" dirty="0" smtClean="0">
                          <a:solidFill>
                            <a:schemeClr val="lt1"/>
                          </a:solidFill>
                          <a:latin typeface="+mn-lt"/>
                          <a:ea typeface="+mn-ea"/>
                          <a:cs typeface="B Nazanin" pitchFamily="2" charset="-78"/>
                        </a:rPr>
                        <a:t>3 عدم وابستگی به کمک عصا</a:t>
                      </a:r>
                    </a:p>
                    <a:p>
                      <a:pPr algn="r" rtl="1"/>
                      <a:r>
                        <a:rPr lang="fa-IR" sz="1600" b="1" kern="1200" dirty="0" smtClean="0">
                          <a:solidFill>
                            <a:schemeClr val="lt1"/>
                          </a:solidFill>
                          <a:latin typeface="+mn-lt"/>
                          <a:ea typeface="+mn-ea"/>
                          <a:cs typeface="B Nazanin" pitchFamily="2" charset="-78"/>
                        </a:rPr>
                        <a:t>2 عدم وابستگی به کمک واکر</a:t>
                      </a:r>
                    </a:p>
                    <a:p>
                      <a:pPr algn="r" rtl="1"/>
                      <a:r>
                        <a:rPr lang="fa-IR" sz="1600" b="1" kern="1200" dirty="0" smtClean="0">
                          <a:solidFill>
                            <a:schemeClr val="lt1"/>
                          </a:solidFill>
                          <a:latin typeface="+mn-lt"/>
                          <a:ea typeface="+mn-ea"/>
                          <a:cs typeface="B Nazanin" pitchFamily="2" charset="-78"/>
                        </a:rPr>
                        <a:t>1 تحرک با ابزارهای کمکی اما نامنطم و چرخش نامطمئن</a:t>
                      </a:r>
                    </a:p>
                    <a:p>
                      <a:pPr algn="r" rtl="1"/>
                      <a:r>
                        <a:rPr lang="fa-IR" sz="1600" b="1" kern="1200" dirty="0" smtClean="0">
                          <a:solidFill>
                            <a:schemeClr val="lt1"/>
                          </a:solidFill>
                          <a:latin typeface="+mn-lt"/>
                          <a:ea typeface="+mn-ea"/>
                          <a:cs typeface="B Nazanin" pitchFamily="2" charset="-78"/>
                        </a:rPr>
                        <a:t>0 نیاز به کمک یک شخص دیگر یا نظارت ثابت ومداوم</a:t>
                      </a:r>
                      <a:endParaRPr lang="en-US" sz="1600" dirty="0">
                        <a:cs typeface="B Nazanin" pitchFamily="2" charset="-78"/>
                      </a:endParaRPr>
                    </a:p>
                  </a:txBody>
                  <a:tcPr/>
                </a:tc>
                <a:tc>
                  <a:txBody>
                    <a:bodyPr/>
                    <a:lstStyle/>
                    <a:p>
                      <a:pPr algn="r" rtl="1"/>
                      <a:r>
                        <a:rPr lang="en-US" sz="1600" b="1" kern="1200" dirty="0" smtClean="0">
                          <a:solidFill>
                            <a:schemeClr val="lt1"/>
                          </a:solidFill>
                          <a:latin typeface="+mn-lt"/>
                          <a:ea typeface="+mn-ea"/>
                          <a:cs typeface="+mn-cs"/>
                        </a:rPr>
                        <a:t> </a:t>
                      </a:r>
                      <a:r>
                        <a:rPr lang="fa-IR" sz="1800" b="1" kern="1200" dirty="0" smtClean="0">
                          <a:solidFill>
                            <a:schemeClr val="lt1"/>
                          </a:solidFill>
                          <a:latin typeface="+mn-lt"/>
                          <a:ea typeface="+mn-ea"/>
                          <a:cs typeface="B Nazanin" pitchFamily="2" charset="-78"/>
                        </a:rPr>
                        <a:t>تغییر حالت ازخوابیده به نشسته </a:t>
                      </a:r>
                      <a:endParaRPr lang="fa-IR" sz="1600" b="1" kern="1200" dirty="0" smtClean="0">
                        <a:solidFill>
                          <a:schemeClr val="lt1"/>
                        </a:solidFill>
                        <a:latin typeface="+mn-lt"/>
                        <a:ea typeface="+mn-ea"/>
                        <a:cs typeface="B Nazanin" pitchFamily="2" charset="-78"/>
                      </a:endParaRPr>
                    </a:p>
                    <a:p>
                      <a:pPr algn="r" rtl="1"/>
                      <a:r>
                        <a:rPr lang="fa-IR" sz="1600" b="1" kern="1200" dirty="0" smtClean="0">
                          <a:solidFill>
                            <a:schemeClr val="lt1"/>
                          </a:solidFill>
                          <a:latin typeface="+mn-lt"/>
                          <a:ea typeface="+mn-ea"/>
                          <a:cs typeface="B Nazanin" pitchFamily="2" charset="-78"/>
                        </a:rPr>
                        <a:t>2 عدم وابستگی</a:t>
                      </a:r>
                    </a:p>
                    <a:p>
                      <a:pPr algn="r" rtl="1"/>
                      <a:r>
                        <a:rPr lang="fa-IR" sz="1600" b="1" kern="1200" dirty="0" smtClean="0">
                          <a:solidFill>
                            <a:schemeClr val="lt1"/>
                          </a:solidFill>
                          <a:latin typeface="+mn-lt"/>
                          <a:ea typeface="+mn-ea"/>
                          <a:cs typeface="B Nazanin" pitchFamily="2" charset="-78"/>
                        </a:rPr>
                        <a:t>1 نیاز به کمک یک شخص دیگر	</a:t>
                      </a:r>
                    </a:p>
                    <a:p>
                      <a:pPr algn="r" rtl="1"/>
                      <a:r>
                        <a:rPr lang="fa-IR" sz="1600" b="1" kern="1200" dirty="0" smtClean="0">
                          <a:solidFill>
                            <a:schemeClr val="lt1"/>
                          </a:solidFill>
                          <a:latin typeface="+mn-lt"/>
                          <a:ea typeface="+mn-ea"/>
                          <a:cs typeface="B Nazanin" pitchFamily="2" charset="-78"/>
                        </a:rPr>
                        <a:t>0 نیاز به کمک دو نفر یا بیشتر</a:t>
                      </a:r>
                      <a:endParaRPr lang="en-US" sz="1600" dirty="0">
                        <a:cs typeface="B Nazanin" pitchFamily="2" charset="-78"/>
                      </a:endParaRPr>
                    </a:p>
                  </a:txBody>
                  <a:tcPr/>
                </a:tc>
              </a:tr>
              <a:tr h="1211746">
                <a:tc>
                  <a:txBody>
                    <a:bodyPr/>
                    <a:lstStyle/>
                    <a:p>
                      <a:pPr algn="r" rtl="1"/>
                      <a:r>
                        <a:rPr lang="fa-IR" sz="1800" b="0" kern="1200" dirty="0" smtClean="0">
                          <a:solidFill>
                            <a:schemeClr val="dk1"/>
                          </a:solidFill>
                          <a:latin typeface="+mn-lt"/>
                          <a:ea typeface="+mn-ea"/>
                          <a:cs typeface="B Nazanin" pitchFamily="2" charset="-78"/>
                        </a:rPr>
                        <a:t>شروع راه رفتن</a:t>
                      </a:r>
                    </a:p>
                    <a:p>
                      <a:pPr algn="r" rtl="1"/>
                      <a:r>
                        <a:rPr lang="fa-IR" sz="1600" b="0" kern="1200" dirty="0" smtClean="0">
                          <a:solidFill>
                            <a:schemeClr val="dk1"/>
                          </a:solidFill>
                          <a:latin typeface="+mn-lt"/>
                          <a:ea typeface="+mn-ea"/>
                          <a:cs typeface="B Nazanin" pitchFamily="2" charset="-78"/>
                        </a:rPr>
                        <a:t>3 زیر 15 ثانیه</a:t>
                      </a:r>
                    </a:p>
                    <a:p>
                      <a:pPr algn="r" rtl="1"/>
                      <a:r>
                        <a:rPr lang="fa-IR" sz="1600" b="0" kern="1200" dirty="0" smtClean="0">
                          <a:solidFill>
                            <a:schemeClr val="dk1"/>
                          </a:solidFill>
                          <a:latin typeface="+mn-lt"/>
                          <a:ea typeface="+mn-ea"/>
                          <a:cs typeface="B Nazanin" pitchFamily="2" charset="-78"/>
                        </a:rPr>
                        <a:t>2 بین 15 تا 30 ثانیه</a:t>
                      </a:r>
                    </a:p>
                    <a:p>
                      <a:pPr algn="r" rtl="1"/>
                      <a:r>
                        <a:rPr lang="fa-IR" sz="1600" b="0" kern="1200" dirty="0" smtClean="0">
                          <a:solidFill>
                            <a:schemeClr val="dk1"/>
                          </a:solidFill>
                          <a:latin typeface="+mn-lt"/>
                          <a:ea typeface="+mn-ea"/>
                          <a:cs typeface="B Nazanin" pitchFamily="2" charset="-78"/>
                        </a:rPr>
                        <a:t>1 بیش از 30 ثانیه</a:t>
                      </a:r>
                      <a:endParaRPr lang="en-US" sz="1600" b="0" kern="1200" dirty="0" smtClean="0">
                        <a:solidFill>
                          <a:schemeClr val="dk1"/>
                        </a:solidFill>
                        <a:latin typeface="+mn-lt"/>
                        <a:ea typeface="+mn-ea"/>
                        <a:cs typeface="B Nazanin" pitchFamily="2" charset="-78"/>
                      </a:endParaRPr>
                    </a:p>
                  </a:txBody>
                  <a:tcPr/>
                </a:tc>
                <a:tc>
                  <a:txBody>
                    <a:bodyPr/>
                    <a:lstStyle/>
                    <a:p>
                      <a:pPr algn="r" rtl="1"/>
                      <a:r>
                        <a:rPr lang="fa-IR" sz="1800" b="0" kern="1200" dirty="0" smtClean="0">
                          <a:solidFill>
                            <a:schemeClr val="dk1"/>
                          </a:solidFill>
                          <a:latin typeface="+mn-lt"/>
                          <a:ea typeface="+mn-ea"/>
                          <a:cs typeface="B Nazanin" pitchFamily="2" charset="-78"/>
                        </a:rPr>
                        <a:t>تغییر حالت از نشسته به خوابیده</a:t>
                      </a:r>
                      <a:r>
                        <a:rPr lang="fa-IR" sz="1600" b="0" kern="1200" dirty="0" smtClean="0">
                          <a:solidFill>
                            <a:schemeClr val="dk1"/>
                          </a:solidFill>
                          <a:latin typeface="+mn-lt"/>
                          <a:ea typeface="+mn-ea"/>
                          <a:cs typeface="B Nazanin" pitchFamily="2" charset="-78"/>
                        </a:rPr>
                        <a:t>	</a:t>
                      </a:r>
                    </a:p>
                    <a:p>
                      <a:pPr algn="r" rtl="1"/>
                      <a:r>
                        <a:rPr lang="fa-IR" sz="1600" b="0" kern="1200" dirty="0" smtClean="0">
                          <a:solidFill>
                            <a:schemeClr val="dk1"/>
                          </a:solidFill>
                          <a:latin typeface="+mn-lt"/>
                          <a:ea typeface="+mn-ea"/>
                          <a:cs typeface="B Nazanin" pitchFamily="2" charset="-78"/>
                        </a:rPr>
                        <a:t>2 عدم وابستگی</a:t>
                      </a:r>
                    </a:p>
                    <a:p>
                      <a:pPr algn="r" rtl="1"/>
                      <a:r>
                        <a:rPr lang="fa-IR" sz="1600" b="0" kern="1200" dirty="0" smtClean="0">
                          <a:solidFill>
                            <a:schemeClr val="dk1"/>
                          </a:solidFill>
                          <a:latin typeface="+mn-lt"/>
                          <a:ea typeface="+mn-ea"/>
                          <a:cs typeface="B Nazanin" pitchFamily="2" charset="-78"/>
                        </a:rPr>
                        <a:t>1 نیاز به کمک یک شخص دیگر	</a:t>
                      </a:r>
                    </a:p>
                    <a:p>
                      <a:pPr algn="r" rtl="1"/>
                      <a:r>
                        <a:rPr lang="fa-IR" sz="1600" b="0" kern="1200" dirty="0" smtClean="0">
                          <a:solidFill>
                            <a:schemeClr val="dk1"/>
                          </a:solidFill>
                          <a:latin typeface="+mn-lt"/>
                          <a:ea typeface="+mn-ea"/>
                          <a:cs typeface="B Nazanin" pitchFamily="2" charset="-78"/>
                        </a:rPr>
                        <a:t>0 نیاز به کمک دو نفر یا بیشتر</a:t>
                      </a:r>
                      <a:r>
                        <a:rPr lang="fa-IR" sz="1600" b="0" kern="1200" dirty="0" smtClean="0">
                          <a:solidFill>
                            <a:schemeClr val="dk1"/>
                          </a:solidFill>
                          <a:latin typeface="+mn-lt"/>
                          <a:ea typeface="+mn-ea"/>
                          <a:cs typeface="+mn-cs"/>
                        </a:rPr>
                        <a:t>	</a:t>
                      </a:r>
                      <a:endParaRPr lang="en-US" sz="1600" b="0" dirty="0"/>
                    </a:p>
                  </a:txBody>
                  <a:tcPr/>
                </a:tc>
              </a:tr>
              <a:tr h="1292529">
                <a:tc>
                  <a:txBody>
                    <a:bodyPr/>
                    <a:lstStyle/>
                    <a:p>
                      <a:pPr algn="r" rtl="1"/>
                      <a:r>
                        <a:rPr lang="fa-IR" sz="1600" b="1" kern="1200" dirty="0" smtClean="0">
                          <a:solidFill>
                            <a:schemeClr val="tx1"/>
                          </a:solidFill>
                          <a:latin typeface="+mn-lt"/>
                          <a:ea typeface="+mn-ea"/>
                          <a:cs typeface="B Nazanin" pitchFamily="2" charset="-78"/>
                        </a:rPr>
                        <a:t>رسیدن به عملکرد</a:t>
                      </a:r>
                    </a:p>
                    <a:p>
                      <a:pPr algn="r" rtl="1"/>
                      <a:r>
                        <a:rPr lang="fa-IR" sz="1600" b="1" kern="1200" dirty="0" smtClean="0">
                          <a:solidFill>
                            <a:schemeClr val="tx1"/>
                          </a:solidFill>
                          <a:latin typeface="+mn-lt"/>
                          <a:ea typeface="+mn-ea"/>
                          <a:cs typeface="B Nazanin" pitchFamily="2" charset="-78"/>
                        </a:rPr>
                        <a:t>4 بیش </a:t>
                      </a:r>
                      <a:r>
                        <a:rPr lang="en-US" sz="1600" b="1" kern="1200" dirty="0" smtClean="0">
                          <a:solidFill>
                            <a:schemeClr val="tx1"/>
                          </a:solidFill>
                          <a:latin typeface="+mn-lt"/>
                          <a:ea typeface="+mn-ea"/>
                          <a:cs typeface="B Nazanin" pitchFamily="2" charset="-78"/>
                        </a:rPr>
                        <a:t>cm</a:t>
                      </a:r>
                      <a:r>
                        <a:rPr lang="fa-IR" sz="1600" b="1" kern="1200" dirty="0" smtClean="0">
                          <a:solidFill>
                            <a:schemeClr val="tx1"/>
                          </a:solidFill>
                          <a:latin typeface="+mn-lt"/>
                          <a:ea typeface="+mn-ea"/>
                          <a:cs typeface="B Nazanin" pitchFamily="2" charset="-78"/>
                        </a:rPr>
                        <a:t>20</a:t>
                      </a:r>
                    </a:p>
                    <a:p>
                      <a:pPr algn="r" rtl="1"/>
                      <a:r>
                        <a:rPr lang="fa-IR" sz="1600" b="1" kern="1200" dirty="0" smtClean="0">
                          <a:solidFill>
                            <a:schemeClr val="tx1"/>
                          </a:solidFill>
                          <a:latin typeface="+mn-lt"/>
                          <a:ea typeface="+mn-ea"/>
                          <a:cs typeface="B Nazanin" pitchFamily="2" charset="-78"/>
                        </a:rPr>
                        <a:t>2 </a:t>
                      </a:r>
                      <a:r>
                        <a:rPr lang="en-US" sz="1600" b="1" kern="1200" dirty="0" smtClean="0">
                          <a:solidFill>
                            <a:schemeClr val="tx1"/>
                          </a:solidFill>
                          <a:latin typeface="+mn-lt"/>
                          <a:ea typeface="+mn-ea"/>
                          <a:cs typeface="B Nazanin" pitchFamily="2" charset="-78"/>
                        </a:rPr>
                        <a:t>cm</a:t>
                      </a:r>
                      <a:r>
                        <a:rPr lang="fa-IR" sz="1600" b="1" kern="1200" dirty="0" smtClean="0">
                          <a:solidFill>
                            <a:schemeClr val="tx1"/>
                          </a:solidFill>
                          <a:latin typeface="+mn-lt"/>
                          <a:ea typeface="+mn-ea"/>
                          <a:cs typeface="B Nazanin" pitchFamily="2" charset="-78"/>
                        </a:rPr>
                        <a:t>20- 10</a:t>
                      </a:r>
                    </a:p>
                    <a:p>
                      <a:pPr algn="r" rtl="1"/>
                      <a:r>
                        <a:rPr lang="fa-IR" sz="1600" b="1" kern="1200" dirty="0" smtClean="0">
                          <a:solidFill>
                            <a:schemeClr val="tx1"/>
                          </a:solidFill>
                          <a:latin typeface="+mn-lt"/>
                          <a:ea typeface="+mn-ea"/>
                          <a:cs typeface="B Nazanin" pitchFamily="2" charset="-78"/>
                        </a:rPr>
                        <a:t>0 زیر </a:t>
                      </a:r>
                      <a:r>
                        <a:rPr lang="en-US" sz="1600" b="1" kern="1200" dirty="0" smtClean="0">
                          <a:solidFill>
                            <a:schemeClr val="tx1"/>
                          </a:solidFill>
                          <a:latin typeface="+mn-lt"/>
                          <a:ea typeface="+mn-ea"/>
                          <a:cs typeface="B Nazanin" pitchFamily="2" charset="-78"/>
                        </a:rPr>
                        <a:t>cm</a:t>
                      </a:r>
                      <a:r>
                        <a:rPr lang="fa-IR" sz="1600" b="1" kern="1200" dirty="0" smtClean="0">
                          <a:solidFill>
                            <a:schemeClr val="tx1"/>
                          </a:solidFill>
                          <a:latin typeface="+mn-lt"/>
                          <a:ea typeface="+mn-ea"/>
                          <a:cs typeface="B Nazanin" pitchFamily="2" charset="-78"/>
                        </a:rPr>
                        <a:t>10 یا ناتوان</a:t>
                      </a:r>
                      <a:endParaRPr lang="en-US" sz="1600" b="1" kern="1200" dirty="0" smtClean="0">
                        <a:solidFill>
                          <a:schemeClr val="tx1"/>
                        </a:solidFill>
                        <a:latin typeface="+mn-lt"/>
                        <a:ea typeface="+mn-ea"/>
                        <a:cs typeface="B Nazanin" pitchFamily="2" charset="-78"/>
                      </a:endParaRPr>
                    </a:p>
                  </a:txBody>
                  <a:tcPr/>
                </a:tc>
                <a:tc>
                  <a:txBody>
                    <a:bodyPr/>
                    <a:lstStyle/>
                    <a:p>
                      <a:pPr algn="r" rtl="1"/>
                      <a:r>
                        <a:rPr lang="fa-IR" sz="1600" b="1" kern="1200" dirty="0" smtClean="0">
                          <a:solidFill>
                            <a:schemeClr val="tx1"/>
                          </a:solidFill>
                          <a:latin typeface="+mn-lt"/>
                          <a:ea typeface="+mn-ea"/>
                          <a:cs typeface="B Nazanin" pitchFamily="2" charset="-78"/>
                        </a:rPr>
                        <a:t>تغییر حالت از خوابیده به ایستاده</a:t>
                      </a:r>
                    </a:p>
                    <a:p>
                      <a:pPr algn="r" rtl="1"/>
                      <a:r>
                        <a:rPr lang="fa-IR" sz="1600" b="1" kern="1200" dirty="0" smtClean="0">
                          <a:solidFill>
                            <a:schemeClr val="tx1"/>
                          </a:solidFill>
                          <a:latin typeface="+mn-lt"/>
                          <a:ea typeface="+mn-ea"/>
                          <a:cs typeface="B Nazanin" pitchFamily="2" charset="-78"/>
                        </a:rPr>
                        <a:t>3 عدم وابستگی، زیر 3 ثانیه</a:t>
                      </a:r>
                    </a:p>
                    <a:p>
                      <a:pPr algn="r" rtl="1"/>
                      <a:r>
                        <a:rPr lang="fa-IR" sz="1600" b="1" kern="1200" dirty="0" smtClean="0">
                          <a:solidFill>
                            <a:schemeClr val="tx1"/>
                          </a:solidFill>
                          <a:latin typeface="+mn-lt"/>
                          <a:ea typeface="+mn-ea"/>
                          <a:cs typeface="B Nazanin" pitchFamily="2" charset="-78"/>
                        </a:rPr>
                        <a:t>2 عدم وابستگی،بیش از 3 ثانیه	</a:t>
                      </a:r>
                    </a:p>
                    <a:p>
                      <a:pPr algn="r" rtl="1"/>
                      <a:r>
                        <a:rPr lang="fa-IR" sz="1600" b="1" kern="1200" dirty="0" smtClean="0">
                          <a:solidFill>
                            <a:schemeClr val="tx1"/>
                          </a:solidFill>
                          <a:latin typeface="+mn-lt"/>
                          <a:ea typeface="+mn-ea"/>
                          <a:cs typeface="B Nazanin" pitchFamily="2" charset="-78"/>
                        </a:rPr>
                        <a:t>1 نیاز به کمک یک شخص دیگر	</a:t>
                      </a:r>
                    </a:p>
                    <a:p>
                      <a:pPr marL="0" marR="0" indent="0" algn="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Nazanin" pitchFamily="2" charset="-78"/>
                        </a:rPr>
                        <a:t>0 نیاز به کمک دو نفر یا بیشتر	</a:t>
                      </a:r>
                      <a:endParaRPr lang="en-US" sz="1600" b="1" kern="1200" dirty="0" smtClean="0">
                        <a:solidFill>
                          <a:schemeClr val="tx1"/>
                        </a:solidFill>
                        <a:latin typeface="+mn-lt"/>
                        <a:ea typeface="+mn-ea"/>
                        <a:cs typeface="B Nazanin" pitchFamily="2" charset="-78"/>
                      </a:endParaRPr>
                    </a:p>
                  </a:txBody>
                  <a:tcPr/>
                </a:tc>
              </a:tr>
              <a:tr h="1768723">
                <a:tc gridSpan="2">
                  <a:txBody>
                    <a:bodyPr/>
                    <a:lstStyle/>
                    <a:p>
                      <a:pPr algn="r" rtl="1"/>
                      <a:r>
                        <a:rPr lang="fa-IR" sz="1600" b="1" kern="1200" dirty="0" smtClean="0">
                          <a:solidFill>
                            <a:schemeClr val="tx1"/>
                          </a:solidFill>
                          <a:latin typeface="+mn-lt"/>
                          <a:ea typeface="+mn-ea"/>
                          <a:cs typeface="B Nazanin" pitchFamily="2" charset="-78"/>
                        </a:rPr>
                        <a:t>ایستادن</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3 ایستاده بدون حمایت </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2 ایستاده بدون حمایت اما نیاز به کمک جهت ماندن در این حالت</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1 ایستاده اما نیاز به حمایت دارد </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0 ایستاده به کمک یک شخص دیگر</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*حمایت : از دست ها استفاده کند تا خودش بایستد</a:t>
                      </a:r>
                      <a:endParaRPr lang="en-US" sz="1600" b="1" kern="1200" dirty="0" smtClean="0">
                        <a:solidFill>
                          <a:schemeClr val="tx1"/>
                        </a:solidFill>
                        <a:latin typeface="+mn-lt"/>
                        <a:ea typeface="+mn-ea"/>
                        <a:cs typeface="B Nazanin" pitchFamily="2" charset="-78"/>
                      </a:endParaRPr>
                    </a:p>
                    <a:p>
                      <a:pPr algn="just" rtl="1"/>
                      <a:endParaRPr lang="en-US" sz="1400"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903588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990600"/>
            <a:ext cx="9144000" cy="586740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400" b="1" dirty="0" smtClean="0">
                <a:solidFill>
                  <a:srgbClr val="7030A0"/>
                </a:solidFill>
                <a:cs typeface="B Nazanin" pitchFamily="2" charset="-78"/>
              </a:rPr>
              <a:t>تفسیر نمرات: </a:t>
            </a:r>
          </a:p>
          <a:p>
            <a:pPr algn="just" rtl="1">
              <a:lnSpc>
                <a:spcPct val="150000"/>
              </a:lnSpc>
            </a:pPr>
            <a:r>
              <a:rPr lang="fa-IR" sz="2400" b="1" dirty="0" smtClean="0">
                <a:solidFill>
                  <a:srgbClr val="7030A0"/>
                </a:solidFill>
                <a:cs typeface="B Nazanin" pitchFamily="2" charset="-78"/>
              </a:rPr>
              <a:t>نمره کسب شده </a:t>
            </a:r>
            <a:r>
              <a:rPr lang="fa-IR" sz="2400" b="1" dirty="0" smtClean="0">
                <a:cs typeface="B Nazanin" pitchFamily="2" charset="-78"/>
              </a:rPr>
              <a:t>14 – 20: فرد به تنهایی و به طور ایمن قادر به انجام فعایت ها می باشد. در انجام </a:t>
            </a:r>
            <a:r>
              <a:rPr lang="en-US" sz="2400" b="1" dirty="0" smtClean="0">
                <a:cs typeface="B Nazanin" pitchFamily="2" charset="-78"/>
              </a:rPr>
              <a:t>ADLs</a:t>
            </a:r>
            <a:r>
              <a:rPr lang="fa-IR" sz="2400" b="1" dirty="0" smtClean="0">
                <a:cs typeface="B Nazanin" pitchFamily="2" charset="-78"/>
              </a:rPr>
              <a:t> مستقل است. </a:t>
            </a:r>
            <a:r>
              <a:rPr lang="fa-IR" sz="2400" b="1" dirty="0" smtClean="0">
                <a:solidFill>
                  <a:srgbClr val="FF0000"/>
                </a:solidFill>
                <a:cs typeface="B Nazanin" pitchFamily="2" charset="-78"/>
              </a:rPr>
              <a:t>این بیماران برای رفتن به منزل معمولا ایمن </a:t>
            </a:r>
            <a:r>
              <a:rPr lang="fa-IR" sz="2400" b="1" dirty="0" smtClean="0">
                <a:cs typeface="B Nazanin" pitchFamily="2" charset="-78"/>
              </a:rPr>
              <a:t>هستند، اما ممکن است در منزل نیاز به کمک داشته باشند.</a:t>
            </a:r>
            <a:r>
              <a:rPr lang="fa-IR" sz="2400" b="1" dirty="0" smtClean="0">
                <a:solidFill>
                  <a:srgbClr val="7030A0"/>
                </a:solidFill>
                <a:cs typeface="B Nazanin" pitchFamily="2" charset="-78"/>
              </a:rPr>
              <a:t> </a:t>
            </a:r>
          </a:p>
          <a:p>
            <a:pPr algn="just" rtl="1">
              <a:lnSpc>
                <a:spcPct val="150000"/>
              </a:lnSpc>
            </a:pPr>
            <a:r>
              <a:rPr lang="fa-IR" sz="2400" b="1" dirty="0" smtClean="0">
                <a:solidFill>
                  <a:srgbClr val="7030A0"/>
                </a:solidFill>
                <a:cs typeface="B Nazanin" pitchFamily="2" charset="-78"/>
              </a:rPr>
              <a:t>نمره کسب شده </a:t>
            </a:r>
            <a:r>
              <a:rPr lang="fa-IR" sz="2400" b="1" dirty="0" smtClean="0">
                <a:cs typeface="B Nazanin" pitchFamily="2" charset="-78"/>
              </a:rPr>
              <a:t>10- 13: برای داشتن تحرک ایمن و استقلال در انجام </a:t>
            </a:r>
            <a:r>
              <a:rPr lang="en-US" sz="2400" b="1" dirty="0" smtClean="0">
                <a:cs typeface="B Nazanin" pitchFamily="2" charset="-78"/>
              </a:rPr>
              <a:t>ADLs</a:t>
            </a:r>
            <a:r>
              <a:rPr lang="fa-IR" sz="2400" b="1" dirty="0" smtClean="0">
                <a:cs typeface="B Nazanin" pitchFamily="2" charset="-78"/>
              </a:rPr>
              <a:t> در مرز قرار دارند. این بیماران برای انجام کارهای روزانه و تحرک به کمی کمک نیاز دارند.</a:t>
            </a:r>
            <a:r>
              <a:rPr lang="fa-IR" sz="2400" b="1" dirty="0" smtClean="0">
                <a:solidFill>
                  <a:srgbClr val="7030A0"/>
                </a:solidFill>
                <a:cs typeface="B Nazanin" pitchFamily="2" charset="-78"/>
              </a:rPr>
              <a:t> نمره کسب شده </a:t>
            </a:r>
            <a:r>
              <a:rPr lang="fa-IR" sz="2400" b="1" dirty="0" smtClean="0">
                <a:cs typeface="B Nazanin" pitchFamily="2" charset="-78"/>
              </a:rPr>
              <a:t>کمتر از10: در انجام </a:t>
            </a:r>
            <a:r>
              <a:rPr lang="en-US" sz="2400" b="1" dirty="0" smtClean="0">
                <a:cs typeface="B Nazanin" pitchFamily="2" charset="-78"/>
              </a:rPr>
              <a:t>ADLs</a:t>
            </a:r>
            <a:r>
              <a:rPr lang="fa-IR" sz="2400" b="1" dirty="0" smtClean="0">
                <a:cs typeface="B Nazanin" pitchFamily="2" charset="-78"/>
              </a:rPr>
              <a:t> و تحرک وابسته هستند و نیاز به کمک دارند. ممکن است در یک مدت طولانی به مراقبت در منزل نیاز داشته باشند .</a:t>
            </a:r>
            <a:endParaRPr lang="en-US" sz="2400" dirty="0" smtClean="0">
              <a:cs typeface="B Nazanin" pitchFamily="2" charset="-78"/>
            </a:endParaRPr>
          </a:p>
          <a:p>
            <a:pPr algn="just" rtl="1">
              <a:lnSpc>
                <a:spcPct val="150000"/>
              </a:lnSpc>
            </a:pPr>
            <a:r>
              <a:rPr lang="fa-IR" sz="2400" b="1" dirty="0" smtClean="0">
                <a:cs typeface="B Nazanin" pitchFamily="2" charset="-78"/>
              </a:rPr>
              <a:t>* این تفسیر ها عمومی بوده و برای بیماران با مشکلات شناختی یا دیگر وضعیت هایی که بر روی تحرک بیمار تاثیر می گذارد (</a:t>
            </a:r>
            <a:r>
              <a:rPr lang="fa-IR" sz="2400" b="1" dirty="0" smtClean="0">
                <a:solidFill>
                  <a:srgbClr val="7030A0"/>
                </a:solidFill>
                <a:cs typeface="B Nazanin" pitchFamily="2" charset="-78"/>
              </a:rPr>
              <a:t>هیپوتانسیون وضعیتی</a:t>
            </a:r>
            <a:r>
              <a:rPr lang="fa-IR" sz="2400" b="1" dirty="0" smtClean="0">
                <a:cs typeface="B Nazanin" pitchFamily="2" charset="-78"/>
              </a:rPr>
              <a:t>) انجام نشود.</a:t>
            </a:r>
            <a:endParaRPr lang="en-US" sz="2400" dirty="0">
              <a:cs typeface="B Nazanin" pitchFamily="2" charset="-78"/>
            </a:endParaRPr>
          </a:p>
        </p:txBody>
      </p:sp>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3200" b="1" dirty="0" smtClean="0">
                <a:cs typeface="B Nazanin" pitchFamily="2" charset="-78"/>
              </a:rPr>
              <a:t>مقیاس تحرک و پویایی سالمندان</a:t>
            </a:r>
            <a:endParaRPr lang="en-US" sz="3200" dirty="0">
              <a:cs typeface="B Nazanin" pitchFamily="2" charset="-78"/>
            </a:endParaRPr>
          </a:p>
        </p:txBody>
      </p:sp>
    </p:spTree>
    <p:extLst>
      <p:ext uri="{BB962C8B-B14F-4D97-AF65-F5344CB8AC3E}">
        <p14:creationId xmlns:p14="http://schemas.microsoft.com/office/powerpoint/2010/main" val="1914183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90600"/>
            <a:ext cx="8839200" cy="5867400"/>
          </a:xfrm>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fa-IR" sz="2800" b="1" dirty="0" smtClean="0">
                <a:solidFill>
                  <a:srgbClr val="7030A0"/>
                </a:solidFill>
                <a:cs typeface="B Nazanin" pitchFamily="2" charset="-78"/>
              </a:rPr>
              <a:t>هدف: </a:t>
            </a:r>
            <a:r>
              <a:rPr lang="fa-IR" sz="2800" b="1" dirty="0" smtClean="0">
                <a:cs typeface="B Nazanin" pitchFamily="2" charset="-78"/>
              </a:rPr>
              <a:t>سنجش توانایی حرکت در افرادی که قادر هستند به تنهایی راه بروند ( با اجازه ی استفاده از وسایل کمکی).</a:t>
            </a:r>
          </a:p>
          <a:p>
            <a:pPr algn="just" rtl="1">
              <a:lnSpc>
                <a:spcPct val="150000"/>
              </a:lnSpc>
            </a:pPr>
            <a:r>
              <a:rPr lang="fa-IR" sz="1400" b="1" dirty="0" smtClean="0">
                <a:cs typeface="B Nazanin" pitchFamily="2" charset="-78"/>
              </a:rPr>
              <a:t>نام و نام خانوادگی :                                    تاریخ:                                        زمان انجام تست:   ............... ثانیه</a:t>
            </a:r>
            <a:endParaRPr lang="en-US" sz="1400" dirty="0" smtClean="0">
              <a:cs typeface="B Nazanin" pitchFamily="2" charset="-78"/>
            </a:endParaRPr>
          </a:p>
          <a:p>
            <a:pPr algn="just" rtl="1">
              <a:lnSpc>
                <a:spcPct val="150000"/>
              </a:lnSpc>
            </a:pPr>
            <a:r>
              <a:rPr lang="fa-IR" sz="1400" b="1" dirty="0" smtClean="0">
                <a:solidFill>
                  <a:srgbClr val="7030A0"/>
                </a:solidFill>
                <a:cs typeface="B Nazanin" pitchFamily="2" charset="-78"/>
              </a:rPr>
              <a:t>دستورالعمل: شخص می تواند کفش هایش را به طور معمول بپوشد و هر وسیله کمکی که معمولا استفاده می کرد به کار ببرد.</a:t>
            </a:r>
            <a:endParaRPr lang="en-US" sz="1400" dirty="0" smtClean="0">
              <a:solidFill>
                <a:srgbClr val="7030A0"/>
              </a:solidFill>
              <a:cs typeface="B Nazanin" pitchFamily="2" charset="-78"/>
            </a:endParaRPr>
          </a:p>
          <a:p>
            <a:pPr algn="just" rtl="1">
              <a:lnSpc>
                <a:spcPct val="150000"/>
              </a:lnSpc>
            </a:pPr>
            <a:r>
              <a:rPr lang="fa-IR" sz="1400" b="1" dirty="0" smtClean="0">
                <a:cs typeface="B Nazanin" pitchFamily="2" charset="-78"/>
              </a:rPr>
              <a:t> 1  - شخص روی صندلی نشسته است و با پشت به صندلی تکیه داده است و بازوهای خود را در حالت استراحت رو دسته صندلی قرار داده است.</a:t>
            </a:r>
            <a:endParaRPr lang="en-US" sz="1400" dirty="0" smtClean="0">
              <a:cs typeface="B Nazanin" pitchFamily="2" charset="-78"/>
            </a:endParaRPr>
          </a:p>
          <a:p>
            <a:pPr algn="just" rtl="1">
              <a:lnSpc>
                <a:spcPct val="150000"/>
              </a:lnSpc>
            </a:pPr>
            <a:r>
              <a:rPr lang="fa-IR" sz="1400" b="1" dirty="0" smtClean="0">
                <a:cs typeface="B Nazanin" pitchFamily="2" charset="-78"/>
              </a:rPr>
              <a:t> 2  - از شخص بخواهید از روی صندلی استاندارد بلند شود و به فاصله 3 متر راه برود.</a:t>
            </a:r>
            <a:endParaRPr lang="en-US" sz="1400" dirty="0" smtClean="0">
              <a:cs typeface="B Nazanin" pitchFamily="2" charset="-78"/>
            </a:endParaRPr>
          </a:p>
          <a:p>
            <a:pPr algn="just" rtl="1">
              <a:lnSpc>
                <a:spcPct val="150000"/>
              </a:lnSpc>
            </a:pPr>
            <a:r>
              <a:rPr lang="fa-IR" sz="1400" b="1" dirty="0" smtClean="0">
                <a:cs typeface="B Nazanin" pitchFamily="2" charset="-78"/>
              </a:rPr>
              <a:t> 3  - دور بزند و به سمت صندلی برگردد و مجددا روی صندلی بنشیند.</a:t>
            </a:r>
            <a:endParaRPr lang="en-US" sz="1400" dirty="0" smtClean="0">
              <a:cs typeface="B Nazanin" pitchFamily="2" charset="-78"/>
            </a:endParaRPr>
          </a:p>
          <a:p>
            <a:pPr algn="just" rtl="1">
              <a:lnSpc>
                <a:spcPct val="150000"/>
              </a:lnSpc>
            </a:pPr>
            <a:r>
              <a:rPr lang="fa-IR" sz="1400" b="1" dirty="0" smtClean="0">
                <a:cs typeface="B Nazanin" pitchFamily="2" charset="-78"/>
              </a:rPr>
              <a:t>زمان گرفتن وقتی که شخص از صندلی بلند می شود، شروع می شود و وقتی که مجددا برگشت و روی صندلی نشست پایان می پذیرد.</a:t>
            </a:r>
            <a:endParaRPr lang="en-US" sz="1400" dirty="0" smtClean="0">
              <a:cs typeface="B Nazanin" pitchFamily="2" charset="-78"/>
            </a:endParaRPr>
          </a:p>
          <a:p>
            <a:pPr algn="just" rtl="1">
              <a:lnSpc>
                <a:spcPct val="150000"/>
              </a:lnSpc>
            </a:pPr>
            <a:r>
              <a:rPr lang="fa-IR" sz="1400" b="1" dirty="0" smtClean="0">
                <a:cs typeface="B Nazanin" pitchFamily="2" charset="-78"/>
              </a:rPr>
              <a:t> هر شخص باید یک تمرین آزمایشی و سه تمرین واقعی انجام دهد میانگین زمان سه تمرین واقعی ثبت می شود.</a:t>
            </a:r>
            <a:endParaRPr lang="en-US" sz="1400" dirty="0" smtClean="0">
              <a:cs typeface="B Nazanin" pitchFamily="2" charset="-78"/>
            </a:endParaRPr>
          </a:p>
          <a:p>
            <a:pPr algn="ctr" rtl="1">
              <a:lnSpc>
                <a:spcPct val="150000"/>
              </a:lnSpc>
              <a:buNone/>
            </a:pPr>
            <a:r>
              <a:rPr lang="fa-IR" sz="1800" b="1" dirty="0" smtClean="0">
                <a:solidFill>
                  <a:srgbClr val="7030A0"/>
                </a:solidFill>
                <a:cs typeface="B Nazanin" pitchFamily="2" charset="-78"/>
              </a:rPr>
              <a:t>پیش بینی نتایج</a:t>
            </a:r>
            <a:endParaRPr lang="en-US" sz="1800" b="1" dirty="0">
              <a:solidFill>
                <a:srgbClr val="7030A0"/>
              </a:solidFill>
              <a:cs typeface="B Nazanin" pitchFamily="2" charset="-78"/>
            </a:endParaRPr>
          </a:p>
        </p:txBody>
      </p:sp>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r>
              <a:rPr lang="fa-IR" sz="3200" b="1" dirty="0" smtClean="0"/>
              <a:t>   </a:t>
            </a:r>
            <a:r>
              <a:rPr lang="en-US" sz="3200" dirty="0" smtClean="0"/>
              <a:t/>
            </a:r>
            <a:br>
              <a:rPr lang="en-US" sz="3200" dirty="0" smtClean="0"/>
            </a:br>
            <a:r>
              <a:rPr lang="en-US" sz="3200" b="1" dirty="0" smtClean="0"/>
              <a:t> Timed Get Up And Go Test </a:t>
            </a:r>
            <a:r>
              <a:rPr lang="fa-IR" sz="3200" dirty="0" smtClean="0"/>
              <a:t/>
            </a:r>
            <a:br>
              <a:rPr lang="fa-IR" sz="3200" dirty="0" smtClean="0"/>
            </a:br>
            <a:r>
              <a:rPr lang="fa-IR" sz="3200" b="1" dirty="0" smtClean="0"/>
              <a:t> </a:t>
            </a:r>
            <a:r>
              <a:rPr lang="fa-IR" sz="3200" b="1" dirty="0" smtClean="0">
                <a:cs typeface="B Nazanin" pitchFamily="2" charset="-78"/>
              </a:rPr>
              <a:t>تست زمان بندی شده ی بر خواستن و رفتن</a:t>
            </a:r>
            <a:r>
              <a:rPr lang="en-US" sz="3200" dirty="0" smtClean="0"/>
              <a:t/>
            </a:r>
            <a:br>
              <a:rPr lang="en-US" sz="3200" dirty="0" smtClean="0"/>
            </a:br>
            <a:endParaRPr lang="en-US" sz="3200" dirty="0"/>
          </a:p>
        </p:txBody>
      </p:sp>
      <p:graphicFrame>
        <p:nvGraphicFramePr>
          <p:cNvPr id="4" name="Table 3"/>
          <p:cNvGraphicFramePr>
            <a:graphicFrameLocks noGrp="1"/>
          </p:cNvGraphicFramePr>
          <p:nvPr/>
        </p:nvGraphicFramePr>
        <p:xfrm>
          <a:off x="2209800" y="5257800"/>
          <a:ext cx="5105400" cy="1524000"/>
        </p:xfrm>
        <a:graphic>
          <a:graphicData uri="http://schemas.openxmlformats.org/drawingml/2006/table">
            <a:tbl>
              <a:tblPr firstRow="1" bandRow="1">
                <a:tableStyleId>{5C22544A-7EE6-4342-B048-85BDC9FD1C3A}</a:tableStyleId>
              </a:tblPr>
              <a:tblGrid>
                <a:gridCol w="2552700"/>
                <a:gridCol w="2552700"/>
              </a:tblGrid>
              <a:tr h="304800">
                <a:tc>
                  <a:txBody>
                    <a:bodyPr/>
                    <a:lstStyle/>
                    <a:p>
                      <a:pPr marL="457200" algn="r" rtl="1">
                        <a:lnSpc>
                          <a:spcPct val="115000"/>
                        </a:lnSpc>
                        <a:spcAft>
                          <a:spcPts val="0"/>
                        </a:spcAft>
                      </a:pPr>
                      <a:r>
                        <a:rPr lang="fa-IR" sz="1400" dirty="0" smtClean="0">
                          <a:latin typeface="Calibri"/>
                          <a:ea typeface="Calibri"/>
                          <a:cs typeface="B Nazanin"/>
                        </a:rPr>
                        <a:t>رتبه</a:t>
                      </a:r>
                      <a:endParaRPr lang="en-US" sz="1100" dirty="0">
                        <a:latin typeface="Calibri"/>
                        <a:ea typeface="Calibri"/>
                        <a:cs typeface="Arial"/>
                      </a:endParaRPr>
                    </a:p>
                  </a:txBody>
                  <a:tcPr marL="68580" marR="68580" marT="0" marB="0"/>
                </a:tc>
                <a:tc>
                  <a:txBody>
                    <a:bodyPr/>
                    <a:lstStyle/>
                    <a:p>
                      <a:pPr marL="457200" algn="r" defTabSz="914400" rtl="1" eaLnBrk="1" latinLnBrk="0" hangingPunct="1">
                        <a:lnSpc>
                          <a:spcPct val="115000"/>
                        </a:lnSpc>
                        <a:spcAft>
                          <a:spcPts val="0"/>
                        </a:spcAft>
                      </a:pPr>
                      <a:r>
                        <a:rPr lang="fa-IR" sz="1400" b="1" kern="1200" dirty="0" smtClean="0">
                          <a:solidFill>
                            <a:schemeClr val="lt1"/>
                          </a:solidFill>
                          <a:latin typeface="Calibri"/>
                          <a:ea typeface="Calibri"/>
                          <a:cs typeface="B Nazanin"/>
                        </a:rPr>
                        <a:t>ثانیه</a:t>
                      </a:r>
                      <a:endParaRPr lang="en-US" sz="1400" b="1" kern="1200" dirty="0" smtClean="0">
                        <a:solidFill>
                          <a:schemeClr val="lt1"/>
                        </a:solidFill>
                        <a:latin typeface="Calibri"/>
                        <a:ea typeface="Calibri"/>
                        <a:cs typeface="B Nazanin"/>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حرکت آزادانه</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کمتر از ده ثانیه</a:t>
                      </a:r>
                      <a:endParaRPr lang="en-US" sz="1100" dirty="0">
                        <a:latin typeface="Calibri"/>
                        <a:ea typeface="Calibri"/>
                        <a:cs typeface="Arial"/>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بیشتر مستقل</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کمتر از بیست ثانیه</a:t>
                      </a:r>
                      <a:endParaRPr lang="en-US" sz="1100" dirty="0">
                        <a:latin typeface="Calibri"/>
                        <a:ea typeface="Calibri"/>
                        <a:cs typeface="Arial"/>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تحرک متغیر</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بین 20 </a:t>
                      </a:r>
                      <a:r>
                        <a:rPr lang="fa-IR" sz="1400" dirty="0">
                          <a:latin typeface="Calibri"/>
                          <a:ea typeface="Calibri"/>
                          <a:cs typeface="Arial"/>
                        </a:rPr>
                        <a:t>–</a:t>
                      </a:r>
                      <a:r>
                        <a:rPr lang="fa-IR" sz="1400" dirty="0">
                          <a:latin typeface="Calibri"/>
                          <a:ea typeface="Calibri"/>
                          <a:cs typeface="B Nazanin"/>
                        </a:rPr>
                        <a:t> 29 ثانیه</a:t>
                      </a:r>
                      <a:endParaRPr lang="en-US" sz="1100" dirty="0">
                        <a:latin typeface="Calibri"/>
                        <a:ea typeface="Calibri"/>
                        <a:cs typeface="Arial"/>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اختلال حرکت</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بیش از 30 ثانیه</a:t>
                      </a:r>
                      <a:endParaRPr lang="en-US" sz="1100" dirty="0">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013105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914400"/>
          <a:ext cx="8839200" cy="4648198"/>
        </p:xfrm>
        <a:graphic>
          <a:graphicData uri="http://schemas.openxmlformats.org/drawingml/2006/table">
            <a:tbl>
              <a:tblPr firstRow="1" bandRow="1">
                <a:tableStyleId>{5C22544A-7EE6-4342-B048-85BDC9FD1C3A}</a:tableStyleId>
              </a:tblPr>
              <a:tblGrid>
                <a:gridCol w="2946400"/>
                <a:gridCol w="2946400"/>
                <a:gridCol w="2946400"/>
              </a:tblGrid>
              <a:tr h="660848">
                <a:tc>
                  <a:txBody>
                    <a:bodyPr/>
                    <a:lstStyle/>
                    <a:p>
                      <a:pPr algn="r" rtl="1">
                        <a:lnSpc>
                          <a:spcPct val="115000"/>
                        </a:lnSpc>
                        <a:spcAft>
                          <a:spcPts val="0"/>
                        </a:spcAft>
                      </a:pPr>
                      <a:r>
                        <a:rPr lang="fa-IR" sz="1400" b="1" dirty="0">
                          <a:latin typeface="Calibri"/>
                          <a:ea typeface="Calibri"/>
                          <a:cs typeface="B Nazanin"/>
                        </a:rPr>
                        <a:t>فعالیت</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(1 یا 0)</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b="1">
                          <a:latin typeface="Calibri"/>
                          <a:ea typeface="Calibri"/>
                          <a:cs typeface="B Nazanin"/>
                        </a:rPr>
                        <a:t>مستقل</a:t>
                      </a:r>
                      <a:endParaRPr lang="en-US" sz="1100">
                        <a:latin typeface="Calibri"/>
                        <a:ea typeface="Calibri"/>
                        <a:cs typeface="Arial"/>
                      </a:endParaRPr>
                    </a:p>
                    <a:p>
                      <a:pPr algn="r" rtl="1">
                        <a:lnSpc>
                          <a:spcPct val="115000"/>
                        </a:lnSpc>
                        <a:spcAft>
                          <a:spcPts val="0"/>
                        </a:spcAft>
                      </a:pPr>
                      <a:r>
                        <a:rPr lang="fa-IR" sz="1200">
                          <a:latin typeface="Calibri"/>
                          <a:ea typeface="Calibri"/>
                          <a:cs typeface="B Nazanin"/>
                        </a:rPr>
                        <a:t>(امتیاز 1)</a:t>
                      </a:r>
                      <a:endParaRPr lang="en-US" sz="1100">
                        <a:latin typeface="Calibri"/>
                        <a:ea typeface="Calibri"/>
                        <a:cs typeface="Arial"/>
                      </a:endParaRPr>
                    </a:p>
                    <a:p>
                      <a:pPr algn="r" rtl="1">
                        <a:lnSpc>
                          <a:spcPct val="115000"/>
                        </a:lnSpc>
                        <a:spcAft>
                          <a:spcPts val="0"/>
                        </a:spcAft>
                      </a:pPr>
                      <a:r>
                        <a:rPr lang="fa-IR" sz="1100" b="1">
                          <a:latin typeface="Calibri"/>
                          <a:ea typeface="Calibri"/>
                          <a:cs typeface="B Nazanin"/>
                        </a:rPr>
                        <a:t>بدون</a:t>
                      </a:r>
                      <a:r>
                        <a:rPr lang="fa-IR" sz="1100">
                          <a:latin typeface="Calibri"/>
                          <a:ea typeface="Calibri"/>
                          <a:cs typeface="B Nazanin"/>
                        </a:rPr>
                        <a:t> نظارت، هدایت و کمک فردی دیگر</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b="1" dirty="0">
                          <a:latin typeface="Calibri"/>
                          <a:ea typeface="Calibri"/>
                          <a:cs typeface="B Nazanin"/>
                        </a:rPr>
                        <a:t>وابسته</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0)</a:t>
                      </a:r>
                      <a:endParaRPr lang="en-US" sz="1100" dirty="0">
                        <a:latin typeface="Calibri"/>
                        <a:ea typeface="Calibri"/>
                        <a:cs typeface="Arial"/>
                      </a:endParaRPr>
                    </a:p>
                    <a:p>
                      <a:pPr algn="r" rtl="1">
                        <a:lnSpc>
                          <a:spcPct val="115000"/>
                        </a:lnSpc>
                        <a:spcAft>
                          <a:spcPts val="0"/>
                        </a:spcAft>
                      </a:pPr>
                      <a:r>
                        <a:rPr lang="fa-IR" sz="1100" b="1" dirty="0">
                          <a:latin typeface="Calibri"/>
                          <a:ea typeface="Calibri"/>
                          <a:cs typeface="B Nazanin"/>
                        </a:rPr>
                        <a:t>با</a:t>
                      </a:r>
                      <a:r>
                        <a:rPr lang="fa-IR" sz="1100" dirty="0">
                          <a:latin typeface="Calibri"/>
                          <a:ea typeface="Calibri"/>
                          <a:cs typeface="B Nazanin"/>
                        </a:rPr>
                        <a:t> نظارت، هدایت و کمک فردی دیگر و یا تحت مراقبت کلی</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حمام کردن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بطور کامل و تنها حمام می کند، یا نیاز به کمک برای شستن قسمتی از بدن از جمله پشت، ناحیه پرینه.</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نیاز به کمک برای بیش از یک قسمت از بدن.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نیاز کامل برای حمام.</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لباس پوشیدن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به تنهایی لباس هایش را از کمد برمیدارد، می پوشد و در می آورد. ممکن است برای پوشیدن کفش نیاز به کمک داشته باشد.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نیاز به کمک برای پوشیدن لباس دارد </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بطور کامل وابسته است.</a:t>
                      </a:r>
                      <a:endParaRPr lang="en-US" sz="1100" dirty="0">
                        <a:latin typeface="Calibri"/>
                        <a:ea typeface="Calibri"/>
                        <a:cs typeface="Arial"/>
                      </a:endParaRPr>
                    </a:p>
                  </a:txBody>
                  <a:tcPr marL="68580" marR="68580" marT="0" marB="0"/>
                </a:tc>
              </a:tr>
              <a:tr h="671979">
                <a:tc>
                  <a:txBody>
                    <a:bodyPr/>
                    <a:lstStyle/>
                    <a:p>
                      <a:pPr algn="r" rtl="1">
                        <a:lnSpc>
                          <a:spcPct val="115000"/>
                        </a:lnSpc>
                        <a:spcAft>
                          <a:spcPts val="0"/>
                        </a:spcAft>
                      </a:pPr>
                      <a:r>
                        <a:rPr lang="fa-IR" sz="1400" b="1" dirty="0">
                          <a:latin typeface="Calibri"/>
                          <a:ea typeface="Calibri"/>
                          <a:cs typeface="B Nazanin"/>
                        </a:rPr>
                        <a:t>توالت رفتن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به توالت رفته و به تنهایی بر روی توالت نشسته و خود را تمیز می کند.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برای رفتن به توالت، تمیز گردن و... نیاز به کمک دارد. و یا از پوشک استفاده می کند.</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بطور کلی قادر به تولت رفتن نیست و از لگن استفاده می کند.</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جابجا شدن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بدون کمک در تخت یا روی صندلی نشسته و خارج می شود. وسایل کمکی برای حرکت قابل قبول است.</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نیاز به کمک کسی و یا چیزی برای حرکت در تخت و صندلی.</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نیاز کامل برای حرکت دارد.</a:t>
                      </a:r>
                      <a:endParaRPr lang="en-US" sz="1100" dirty="0">
                        <a:latin typeface="Calibri"/>
                        <a:ea typeface="Calibri"/>
                        <a:cs typeface="Arial"/>
                      </a:endParaRPr>
                    </a:p>
                  </a:txBody>
                  <a:tcPr marL="68580" marR="68580" marT="0" marB="0"/>
                </a:tc>
              </a:tr>
              <a:tr h="671979">
                <a:tc>
                  <a:txBody>
                    <a:bodyPr/>
                    <a:lstStyle/>
                    <a:p>
                      <a:pPr algn="r" rtl="1">
                        <a:lnSpc>
                          <a:spcPct val="115000"/>
                        </a:lnSpc>
                        <a:spcAft>
                          <a:spcPts val="0"/>
                        </a:spcAft>
                      </a:pPr>
                      <a:r>
                        <a:rPr lang="fa-IR" sz="1400" b="1" dirty="0">
                          <a:latin typeface="Calibri"/>
                          <a:ea typeface="Calibri"/>
                          <a:cs typeface="B Nazanin"/>
                        </a:rPr>
                        <a:t>اختیار داشتن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اختیار کاملی برای دفع ادرار و مدفوع دارد.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بطور نسبی اختیار دارد و از ایزی لایف و یا سوند استفاده می کند.</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 (امتیاز0،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کاملا بی اختیاری بوده و نیاز به راهکارهای کنترلی دارد.</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غذا خوردن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غذا را بدون کمک فرد دیگری از بشقاب برداشته و می خورد. آماده ساختن غذا ممکن است توسط فردی دیگری انجام شود.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 0) نیاز به کمک نسبی است.</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قادر به خوردن غذا نبوده و روش های تغذیه ایی کمکی استفاده می شود.</a:t>
                      </a:r>
                      <a:endParaRPr lang="en-US" sz="1100" dirty="0">
                        <a:latin typeface="Calibri"/>
                        <a:ea typeface="Calibri"/>
                        <a:cs typeface="Arial"/>
                      </a:endParaRPr>
                    </a:p>
                  </a:txBody>
                  <a:tcPr marL="68580" marR="68580" marT="0" marB="0"/>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شاخص </a:t>
            </a:r>
            <a:r>
              <a:rPr lang="en-US" sz="2000" b="1" dirty="0" smtClean="0">
                <a:cs typeface="B Nazanin" pitchFamily="2" charset="-78"/>
              </a:rPr>
              <a:t>KATZ </a:t>
            </a:r>
            <a:r>
              <a:rPr lang="fa-IR" sz="2000" b="1" dirty="0" smtClean="0">
                <a:cs typeface="B Nazanin" pitchFamily="2" charset="-78"/>
              </a:rPr>
              <a:t/>
            </a:r>
            <a:br>
              <a:rPr lang="fa-IR" sz="2000" b="1" dirty="0" smtClean="0">
                <a:cs typeface="B Nazanin" pitchFamily="2" charset="-78"/>
              </a:rPr>
            </a:br>
            <a:r>
              <a:rPr lang="fa-IR" sz="2000" b="1" dirty="0" smtClean="0">
                <a:cs typeface="B Nazanin" pitchFamily="2" charset="-78"/>
              </a:rPr>
              <a:t>بررسی فعالیت های روزمره زندگی (</a:t>
            </a:r>
            <a:r>
              <a:rPr lang="en-US" sz="2000" b="1" dirty="0" smtClean="0">
                <a:cs typeface="B Nazanin" pitchFamily="2" charset="-78"/>
              </a:rPr>
              <a:t>ADL</a:t>
            </a:r>
            <a:r>
              <a:rPr lang="fa-IR" sz="2000" b="1" dirty="0" smtClean="0">
                <a:cs typeface="B Nazanin" pitchFamily="2" charset="-78"/>
              </a:rPr>
              <a:t>)</a:t>
            </a:r>
            <a:endParaRPr lang="en-US" sz="2000" dirty="0">
              <a:cs typeface="B Nazanin" pitchFamily="2" charset="-78"/>
            </a:endParaRPr>
          </a:p>
        </p:txBody>
      </p:sp>
      <p:sp>
        <p:nvSpPr>
          <p:cNvPr id="2049" name="Rectangle 1"/>
          <p:cNvSpPr>
            <a:spLocks noChangeArrowheads="1"/>
          </p:cNvSpPr>
          <p:nvPr/>
        </p:nvSpPr>
        <p:spPr bwMode="auto">
          <a:xfrm>
            <a:off x="0" y="5943600"/>
            <a:ext cx="8839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کل امتیاز= ...............                6=بالا (بیمار مستقل است)    0= پایین (بیمار بطور کلی وابسته است)</a:t>
            </a:r>
            <a:endParaRPr kumimoji="0" lang="en-US" sz="7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*امتیاز دهی: امتیاز 6 به معنی عملکرد مستقل و کامل، 4 به معنی اختلال متوسط، و 2 یا کمتر به معنی اختلال شدید در عملکرد. </a:t>
            </a:r>
            <a:endParaRPr kumimoji="0" lang="en-US" sz="7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در کتاب مراقبت های بهداشتی اولیه در سالمندان ایران، این مورد را امتیاز دهی را اینگونه ذکرکرده است:</a:t>
            </a:r>
            <a:endParaRPr kumimoji="0" lang="en-US" sz="700" b="1" i="0" u="none" strike="noStrike" cap="none" normalizeH="0" baseline="0" dirty="0" smtClean="0">
              <a:ln>
                <a:noFill/>
              </a:ln>
              <a:solidFill>
                <a:schemeClr val="tx1"/>
              </a:solidFill>
              <a:effectLst/>
              <a:latin typeface="Arial" pitchFamily="34" charset="0"/>
              <a:cs typeface="B Nazanin" pitchFamily="2" charset="-78"/>
            </a:endParaRPr>
          </a:p>
          <a:p>
            <a:pPr lvl="0" algn="r" rtl="1" eaLnBrk="0" fontAlgn="base" hangingPunct="0">
              <a:spcBef>
                <a:spcPct val="0"/>
              </a:spcBef>
              <a:spcAft>
                <a:spcPct val="0"/>
              </a:spcAft>
            </a:pPr>
            <a:r>
              <a:rPr lang="fa-IR" sz="1200" b="1" dirty="0" smtClean="0">
                <a:cs typeface="B Nazanin" pitchFamily="2" charset="-78"/>
              </a:rPr>
              <a:t>غ : غیر وابسته		ن : نیازمند کمک  		و : وابسته</a:t>
            </a:r>
            <a:endParaRPr kumimoji="0" lang="fa-IR" sz="1800" b="1"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1069032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ابزار </a:t>
            </a:r>
            <a:r>
              <a:rPr lang="en-US" sz="2000" b="1" dirty="0" smtClean="0">
                <a:cs typeface="B Nazanin" pitchFamily="2" charset="-78"/>
              </a:rPr>
              <a:t>Lawton</a:t>
            </a:r>
            <a:r>
              <a:rPr lang="fa-IR" sz="2000" b="1" dirty="0" smtClean="0">
                <a:cs typeface="B Nazanin" pitchFamily="2" charset="-78"/>
              </a:rPr>
              <a:t> بررسی فعالیت های روزمره زندگی با وسایل (</a:t>
            </a:r>
            <a:r>
              <a:rPr lang="en-US" sz="2000" b="1" dirty="0" smtClean="0">
                <a:cs typeface="B Nazanin" pitchFamily="2" charset="-78"/>
              </a:rPr>
              <a:t>IADL</a:t>
            </a:r>
            <a:r>
              <a:rPr lang="fa-IR" sz="2000" b="1" dirty="0" smtClean="0">
                <a:cs typeface="B Nazanin" pitchFamily="2" charset="-78"/>
              </a:rPr>
              <a:t>)</a:t>
            </a:r>
            <a:br>
              <a:rPr lang="fa-IR" sz="2000" b="1" dirty="0" smtClean="0">
                <a:cs typeface="B Nazanin" pitchFamily="2" charset="-78"/>
              </a:rPr>
            </a:br>
            <a:r>
              <a:rPr lang="fa-IR" sz="2000" b="1" dirty="0" smtClean="0">
                <a:cs typeface="B Nazanin" pitchFamily="2" charset="-78"/>
              </a:rPr>
              <a:t> یا  فعالیت های مهارتی روزمره زندگی</a:t>
            </a:r>
            <a:endParaRPr lang="en-US" sz="2000" dirty="0">
              <a:cs typeface="B Nazanin" pitchFamily="2" charset="-78"/>
            </a:endParaRPr>
          </a:p>
        </p:txBody>
      </p:sp>
      <p:graphicFrame>
        <p:nvGraphicFramePr>
          <p:cNvPr id="6" name="Content Placeholder 5"/>
          <p:cNvGraphicFramePr>
            <a:graphicFrameLocks noGrp="1"/>
          </p:cNvGraphicFramePr>
          <p:nvPr>
            <p:ph idx="1"/>
          </p:nvPr>
        </p:nvGraphicFramePr>
        <p:xfrm>
          <a:off x="152400" y="838200"/>
          <a:ext cx="8763000" cy="6004560"/>
        </p:xfrm>
        <a:graphic>
          <a:graphicData uri="http://schemas.openxmlformats.org/drawingml/2006/table">
            <a:tbl>
              <a:tblPr firstRow="1" bandRow="1">
                <a:tableStyleId>{5C22544A-7EE6-4342-B048-85BDC9FD1C3A}</a:tableStyleId>
              </a:tblPr>
              <a:tblGrid>
                <a:gridCol w="8763000"/>
              </a:tblGrid>
              <a:tr h="1995512">
                <a:tc>
                  <a:txBody>
                    <a:bodyPr/>
                    <a:lstStyle/>
                    <a:p>
                      <a:pPr algn="just" rtl="1"/>
                      <a:r>
                        <a:rPr lang="fa-IR" sz="2000" b="1" kern="1200" dirty="0" smtClean="0">
                          <a:solidFill>
                            <a:schemeClr val="lt1"/>
                          </a:solidFill>
                          <a:latin typeface="+mn-lt"/>
                          <a:ea typeface="+mn-ea"/>
                          <a:cs typeface="B Nazanin" pitchFamily="2" charset="-78"/>
                        </a:rPr>
                        <a:t>توانایی استفاده از تلفن</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می تواند شماره تلفن های را جستجو نماید و به تنهایی تماس بگیرد.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یکسری شماره های آشنا را می تواند بگیرید.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به تلفن پاسخ داده اما نمی تواند تماس بگیرید.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.....0..... اصلا از تلفن همراه نمی تواند استفاده کند.</a:t>
                      </a:r>
                      <a:endParaRPr lang="en-US" sz="2000" b="1" kern="1200" dirty="0" smtClean="0">
                        <a:solidFill>
                          <a:schemeClr val="lt1"/>
                        </a:solidFill>
                        <a:latin typeface="+mn-lt"/>
                        <a:ea typeface="+mn-ea"/>
                        <a:cs typeface="B Nazanin" pitchFamily="2" charset="-78"/>
                      </a:endParaRPr>
                    </a:p>
                    <a:p>
                      <a:pPr algn="just" rtl="1"/>
                      <a:endParaRPr lang="en-US" sz="2800" dirty="0"/>
                    </a:p>
                  </a:txBody>
                  <a:tcPr/>
                </a:tc>
              </a:tr>
              <a:tr h="1844040">
                <a:tc>
                  <a:txBody>
                    <a:bodyPr/>
                    <a:lstStyle/>
                    <a:p>
                      <a:pPr marL="0" algn="just" defTabSz="914400" rtl="1" eaLnBrk="1" latinLnBrk="0" hangingPunct="1"/>
                      <a:r>
                        <a:rPr lang="fa-IR" sz="2000" b="1" kern="1200" dirty="0" smtClean="0">
                          <a:solidFill>
                            <a:schemeClr val="tx1"/>
                          </a:solidFill>
                          <a:latin typeface="+mn-lt"/>
                          <a:ea typeface="+mn-ea"/>
                          <a:cs typeface="B Nazanin" pitchFamily="2" charset="-78"/>
                        </a:rPr>
                        <a:t>خرید کردن</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.....1..... همه خرید های خود را بطور مستقل انجام می دهد.</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.....0..... بطور مستقل فقط برخی خریدهای کوچک را انجام می دهد.</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.....0..... نیاز به همراهی فردی برای خرید دارد.</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.....0..... بطور کامل قادر به خرید نیست.</a:t>
                      </a:r>
                      <a:endParaRPr lang="en-US" sz="2000" b="1" kern="1200" dirty="0" smtClean="0">
                        <a:solidFill>
                          <a:schemeClr val="tx1"/>
                        </a:solidFill>
                        <a:latin typeface="+mn-lt"/>
                        <a:ea typeface="+mn-ea"/>
                        <a:cs typeface="B Nazanin" pitchFamily="2" charset="-78"/>
                      </a:endParaRPr>
                    </a:p>
                    <a:p>
                      <a:endParaRPr lang="en-US" sz="2800" dirty="0"/>
                    </a:p>
                  </a:txBody>
                  <a:tcPr/>
                </a:tc>
              </a:tr>
              <a:tr h="1876377">
                <a:tc>
                  <a:txBody>
                    <a:bodyPr/>
                    <a:lstStyle/>
                    <a:p>
                      <a:pPr algn="just" rtl="1"/>
                      <a:r>
                        <a:rPr lang="fa-IR" sz="2000" b="1" kern="1200" dirty="0" smtClean="0">
                          <a:solidFill>
                            <a:schemeClr val="tx1"/>
                          </a:solidFill>
                          <a:latin typeface="+mn-lt"/>
                          <a:ea typeface="+mn-ea"/>
                          <a:cs typeface="B Nazanin" pitchFamily="2" charset="-78"/>
                        </a:rPr>
                        <a:t>غذا پختن</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.....1..... بطور مستقل وعده های غذایی را برنامه ریزی، آماده و میل می کند.</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.....0..... وعده های غذایی را آماده می کند اگر مواد اولیه مهیا کنند.</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.....0.....وعده های غذایی را گرم می کند اما رژیم غذایی را بقدر کافی رعایت نمی کند.</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.....0..... به فردی جهت آماده کردن غذا نیاز دارد.</a:t>
                      </a:r>
                      <a:endParaRPr lang="en-US" sz="2000" b="1" kern="1200" dirty="0" smtClean="0">
                        <a:solidFill>
                          <a:schemeClr val="tx1"/>
                        </a:solidFill>
                        <a:latin typeface="+mn-lt"/>
                        <a:ea typeface="+mn-ea"/>
                        <a:cs typeface="B Nazanin" pitchFamily="2" charset="-78"/>
                      </a:endParaRPr>
                    </a:p>
                    <a:p>
                      <a:pPr algn="just"/>
                      <a:endParaRPr lang="en-US" sz="2000" b="1" kern="1200" dirty="0" smtClean="0">
                        <a:solidFill>
                          <a:schemeClr val="tx1"/>
                        </a:solidFill>
                        <a:latin typeface="+mn-lt"/>
                        <a:ea typeface="+mn-ea"/>
                        <a:cs typeface="B Nazanin" pitchFamily="2" charset="-78"/>
                      </a:endParaRPr>
                    </a:p>
                  </a:txBody>
                  <a:tcPr/>
                </a:tc>
              </a:tr>
            </a:tbl>
          </a:graphicData>
        </a:graphic>
      </p:graphicFrame>
    </p:spTree>
    <p:extLst>
      <p:ext uri="{BB962C8B-B14F-4D97-AF65-F5344CB8AC3E}">
        <p14:creationId xmlns:p14="http://schemas.microsoft.com/office/powerpoint/2010/main" val="4189627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1547664" y="1700808"/>
            <a:ext cx="6768752" cy="3960440"/>
          </a:xfrm>
        </p:spPr>
        <p:txBody>
          <a:bodyPr>
            <a:noAutofit/>
          </a:bodyPr>
          <a:lstStyle/>
          <a:p>
            <a:pPr lvl="0" algn="just" rtl="1">
              <a:lnSpc>
                <a:spcPct val="150000"/>
              </a:lnSpc>
            </a:pP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سقوط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ها یکی از دلایل صدمات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مرگ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آفرین و آسیب رسان در ایالات متحده آمریکا بوده و یکی از دلایل عمده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ناتوانی های حرکتی</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دریافت خدمات بیمارستانی</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صدمات روحی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و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بستری شدن در بیمارستان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است. </a:t>
            </a:r>
            <a:endParaRPr lang="en-US"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10" name="Picture 2" descr="http://www.insidermedicine.com/Images/Video/Thumbnail/PRE4354.jpg"/>
          <p:cNvPicPr>
            <a:picLocks noChangeAspect="1" noChangeArrowheads="1"/>
          </p:cNvPicPr>
          <p:nvPr/>
        </p:nvPicPr>
        <p:blipFill>
          <a:blip r:embed="rId3" cstate="print"/>
          <a:srcRect/>
          <a:stretch>
            <a:fillRect/>
          </a:stretch>
        </p:blipFill>
        <p:spPr bwMode="auto">
          <a:xfrm>
            <a:off x="251520" y="44624"/>
            <a:ext cx="1879624" cy="1226988"/>
          </a:xfrm>
          <a:prstGeom prst="rect">
            <a:avLst/>
          </a:prstGeom>
          <a:noFill/>
          <a:ln w="9525">
            <a:noFill/>
            <a:miter lim="800000"/>
            <a:headEnd/>
            <a:tailEnd/>
          </a:ln>
        </p:spPr>
      </p:pic>
    </p:spTree>
    <p:extLst>
      <p:ext uri="{BB962C8B-B14F-4D97-AF65-F5344CB8AC3E}">
        <p14:creationId xmlns:p14="http://schemas.microsoft.com/office/powerpoint/2010/main" val="2291026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ابزار </a:t>
            </a:r>
            <a:r>
              <a:rPr lang="en-US" sz="2000" b="1" dirty="0" smtClean="0">
                <a:cs typeface="B Nazanin" pitchFamily="2" charset="-78"/>
              </a:rPr>
              <a:t>Lawton</a:t>
            </a:r>
            <a:r>
              <a:rPr lang="fa-IR" sz="2000" b="1" dirty="0" smtClean="0">
                <a:cs typeface="B Nazanin" pitchFamily="2" charset="-78"/>
              </a:rPr>
              <a:t> بررسی فعالیت های روزمره زندگی با وسایل (</a:t>
            </a:r>
            <a:r>
              <a:rPr lang="en-US" sz="2000" b="1" dirty="0" smtClean="0">
                <a:cs typeface="B Nazanin" pitchFamily="2" charset="-78"/>
              </a:rPr>
              <a:t>IADL</a:t>
            </a:r>
            <a:r>
              <a:rPr lang="fa-IR" sz="2000" b="1" dirty="0" smtClean="0">
                <a:cs typeface="B Nazanin" pitchFamily="2" charset="-78"/>
              </a:rPr>
              <a:t>)</a:t>
            </a:r>
            <a:br>
              <a:rPr lang="fa-IR" sz="2000" b="1" dirty="0" smtClean="0">
                <a:cs typeface="B Nazanin" pitchFamily="2" charset="-78"/>
              </a:rPr>
            </a:br>
            <a:r>
              <a:rPr lang="fa-IR" sz="2000" b="1" dirty="0" smtClean="0">
                <a:cs typeface="B Nazanin" pitchFamily="2" charset="-78"/>
              </a:rPr>
              <a:t> یا  فعالیت های مهارتی روزمره زندگی</a:t>
            </a:r>
            <a:endParaRPr lang="en-US" sz="2000" dirty="0">
              <a:cs typeface="B Nazanin" pitchFamily="2" charset="-78"/>
            </a:endParaRPr>
          </a:p>
        </p:txBody>
      </p:sp>
      <p:graphicFrame>
        <p:nvGraphicFramePr>
          <p:cNvPr id="6" name="Content Placeholder 5"/>
          <p:cNvGraphicFramePr>
            <a:graphicFrameLocks noGrp="1"/>
          </p:cNvGraphicFramePr>
          <p:nvPr>
            <p:ph idx="1"/>
          </p:nvPr>
        </p:nvGraphicFramePr>
        <p:xfrm>
          <a:off x="152400" y="838200"/>
          <a:ext cx="8763000" cy="5867400"/>
        </p:xfrm>
        <a:graphic>
          <a:graphicData uri="http://schemas.openxmlformats.org/drawingml/2006/table">
            <a:tbl>
              <a:tblPr firstRow="1" bandRow="1">
                <a:tableStyleId>{5C22544A-7EE6-4342-B048-85BDC9FD1C3A}</a:tableStyleId>
              </a:tblPr>
              <a:tblGrid>
                <a:gridCol w="8763000"/>
              </a:tblGrid>
              <a:tr h="2109196">
                <a:tc>
                  <a:txBody>
                    <a:bodyPr/>
                    <a:lstStyle/>
                    <a:p>
                      <a:pPr algn="just" rtl="1"/>
                      <a:r>
                        <a:rPr lang="fa-IR" sz="1800" b="1" kern="1200" dirty="0" smtClean="0">
                          <a:solidFill>
                            <a:schemeClr val="tx1"/>
                          </a:solidFill>
                          <a:latin typeface="+mn-lt"/>
                          <a:ea typeface="+mn-ea"/>
                          <a:cs typeface="B Nazanin" pitchFamily="2" charset="-78"/>
                        </a:rPr>
                        <a:t>خانه داری</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خانه را با کمک دستیاری جهت کارهای سنگین مرتب نگه می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برخی کارهای سبک را از جمله شستن ظرف ها و پهن کردن رختخواب، خودش انجام می دهد.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برخی کارهای سبک را انجام می دهد، اما نمی تواند نظافت خانه را حفظ نماید.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به کمک فردی جهت انجام و حفظ نظافت خانه نیاز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در وظایف خانه داری قادر به همکاری نیست.</a:t>
                      </a:r>
                      <a:endParaRPr lang="en-US" sz="1800" b="1" kern="1200" dirty="0" smtClean="0">
                        <a:solidFill>
                          <a:schemeClr val="tx1"/>
                        </a:solidFill>
                        <a:latin typeface="+mn-lt"/>
                        <a:ea typeface="+mn-ea"/>
                        <a:cs typeface="B Nazanin" pitchFamily="2" charset="-78"/>
                      </a:endParaRPr>
                    </a:p>
                    <a:p>
                      <a:pPr algn="just"/>
                      <a:endParaRPr lang="en-US" sz="1800" b="1" kern="1200" dirty="0" smtClean="0">
                        <a:solidFill>
                          <a:schemeClr val="tx1"/>
                        </a:solidFill>
                        <a:latin typeface="+mn-lt"/>
                        <a:ea typeface="+mn-ea"/>
                        <a:cs typeface="B Nazanin" pitchFamily="2" charset="-78"/>
                      </a:endParaRPr>
                    </a:p>
                  </a:txBody>
                  <a:tcPr/>
                </a:tc>
              </a:tr>
              <a:tr h="1572310">
                <a:tc>
                  <a:txBody>
                    <a:bodyPr/>
                    <a:lstStyle/>
                    <a:p>
                      <a:pPr algn="just" rtl="1"/>
                      <a:r>
                        <a:rPr lang="fa-IR" sz="1800" b="1" kern="1200" dirty="0" smtClean="0">
                          <a:solidFill>
                            <a:schemeClr val="tx1"/>
                          </a:solidFill>
                          <a:latin typeface="+mn-lt"/>
                          <a:ea typeface="+mn-ea"/>
                          <a:cs typeface="B Nazanin" pitchFamily="2" charset="-78"/>
                        </a:rPr>
                        <a:t>شستشوی لباس ها</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بطور کامل شستشو لباس های خود را انجام می دهد.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برخی از لباس های کوچک مثل جوراب و لباس های زیر را شستشو می کند.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تمامی لباس های فرد توسط فردی دیگر شسته می شوند.</a:t>
                      </a:r>
                      <a:endParaRPr lang="en-US" sz="1800" b="1" kern="1200" dirty="0" smtClean="0">
                        <a:solidFill>
                          <a:schemeClr val="tx1"/>
                        </a:solidFill>
                        <a:latin typeface="+mn-lt"/>
                        <a:ea typeface="+mn-ea"/>
                        <a:cs typeface="B Nazanin" pitchFamily="2" charset="-78"/>
                      </a:endParaRPr>
                    </a:p>
                    <a:p>
                      <a:pPr algn="just"/>
                      <a:endParaRPr lang="en-US" sz="1800" b="1" kern="1200" dirty="0" smtClean="0">
                        <a:solidFill>
                          <a:schemeClr val="tx1"/>
                        </a:solidFill>
                        <a:latin typeface="+mn-lt"/>
                        <a:ea typeface="+mn-ea"/>
                        <a:cs typeface="B Nazanin" pitchFamily="2" charset="-78"/>
                      </a:endParaRPr>
                    </a:p>
                  </a:txBody>
                  <a:tcPr/>
                </a:tc>
              </a:tr>
              <a:tr h="2185894">
                <a:tc>
                  <a:txBody>
                    <a:bodyPr/>
                    <a:lstStyle/>
                    <a:p>
                      <a:pPr algn="just" rtl="1"/>
                      <a:r>
                        <a:rPr lang="fa-IR" sz="1800" b="1" kern="1200" dirty="0" smtClean="0">
                          <a:solidFill>
                            <a:schemeClr val="tx1"/>
                          </a:solidFill>
                          <a:latin typeface="+mn-lt"/>
                          <a:ea typeface="+mn-ea"/>
                          <a:cs typeface="B Nazanin" pitchFamily="2" charset="-78"/>
                        </a:rPr>
                        <a:t>رفت و آمد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بطور مستقل با وسایل عمومی و یا ماشین شخصی خود رفت و آمد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از طریق تاکسی رفت و آمد دارد ولی از وسایل عمومی نمی تواند استفاده کند.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با وسایل عمومی به همراه و یا کمک کسی دیگر رفت و آمد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رفت و آمد محدودی با تاکسی و یا اتومبیل با کمک کسی دیگر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قادر به رفت و آمد با وسایل نقلیه نیست.</a:t>
                      </a:r>
                      <a:endParaRPr lang="en-US" sz="1800" b="1" kern="1200" dirty="0" smtClean="0">
                        <a:solidFill>
                          <a:schemeClr val="tx1"/>
                        </a:solidFill>
                        <a:latin typeface="+mn-lt"/>
                        <a:ea typeface="+mn-ea"/>
                        <a:cs typeface="B Nazanin" pitchFamily="2" charset="-78"/>
                      </a:endParaRPr>
                    </a:p>
                    <a:p>
                      <a:endParaRPr lang="en-US" sz="2400" dirty="0"/>
                    </a:p>
                  </a:txBody>
                  <a:tcPr/>
                </a:tc>
              </a:tr>
            </a:tbl>
          </a:graphicData>
        </a:graphic>
      </p:graphicFrame>
    </p:spTree>
    <p:extLst>
      <p:ext uri="{BB962C8B-B14F-4D97-AF65-F5344CB8AC3E}">
        <p14:creationId xmlns:p14="http://schemas.microsoft.com/office/powerpoint/2010/main" val="2333803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ابزار </a:t>
            </a:r>
            <a:r>
              <a:rPr lang="en-US" sz="2000" b="1" dirty="0" smtClean="0">
                <a:cs typeface="B Nazanin" pitchFamily="2" charset="-78"/>
              </a:rPr>
              <a:t>Lawton</a:t>
            </a:r>
            <a:r>
              <a:rPr lang="fa-IR" sz="2000" b="1" dirty="0" smtClean="0">
                <a:cs typeface="B Nazanin" pitchFamily="2" charset="-78"/>
              </a:rPr>
              <a:t> بررسی فعالیت های روزمره زندگی با وسایل (</a:t>
            </a:r>
            <a:r>
              <a:rPr lang="en-US" sz="2000" b="1" dirty="0" smtClean="0">
                <a:cs typeface="B Nazanin" pitchFamily="2" charset="-78"/>
              </a:rPr>
              <a:t>IADL</a:t>
            </a:r>
            <a:r>
              <a:rPr lang="fa-IR" sz="2000" b="1" dirty="0" smtClean="0">
                <a:cs typeface="B Nazanin" pitchFamily="2" charset="-78"/>
              </a:rPr>
              <a:t>)</a:t>
            </a:r>
            <a:br>
              <a:rPr lang="fa-IR" sz="2000" b="1" dirty="0" smtClean="0">
                <a:cs typeface="B Nazanin" pitchFamily="2" charset="-78"/>
              </a:rPr>
            </a:br>
            <a:r>
              <a:rPr lang="fa-IR" sz="2000" b="1" dirty="0" smtClean="0">
                <a:cs typeface="B Nazanin" pitchFamily="2" charset="-78"/>
              </a:rPr>
              <a:t> یا  فعالیت های مهارتی روزمره زندگی</a:t>
            </a:r>
            <a:endParaRPr lang="en-US" sz="2000" dirty="0">
              <a:cs typeface="B Nazanin"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7195525"/>
              </p:ext>
            </p:extLst>
          </p:nvPr>
        </p:nvGraphicFramePr>
        <p:xfrm>
          <a:off x="179512" y="836712"/>
          <a:ext cx="8763000" cy="5629709"/>
        </p:xfrm>
        <a:graphic>
          <a:graphicData uri="http://schemas.openxmlformats.org/drawingml/2006/table">
            <a:tbl>
              <a:tblPr firstRow="1" bandRow="1">
                <a:tableStyleId>{5C22544A-7EE6-4342-B048-85BDC9FD1C3A}</a:tableStyleId>
              </a:tblPr>
              <a:tblGrid>
                <a:gridCol w="8763000"/>
              </a:tblGrid>
              <a:tr h="1452973">
                <a:tc>
                  <a:txBody>
                    <a:bodyPr/>
                    <a:lstStyle/>
                    <a:p>
                      <a:pPr marL="0" algn="just" defTabSz="914400" rtl="1" eaLnBrk="1" latinLnBrk="0" hangingPunct="1"/>
                      <a:r>
                        <a:rPr lang="fa-IR" sz="1800" b="1" kern="1200" dirty="0" smtClean="0">
                          <a:solidFill>
                            <a:schemeClr val="tx1"/>
                          </a:solidFill>
                          <a:latin typeface="+mn-lt"/>
                          <a:ea typeface="+mn-ea"/>
                          <a:cs typeface="B Nazanin" pitchFamily="2" charset="-78"/>
                        </a:rPr>
                        <a:t>مسئولیت در قبال داروهای خود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.....1..... مسئولیت مصرف داروها با دوز و زمان صحیح انجام می دهد.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.....0..... مسئولیت مصرف داروهایش را دارد ولی اگر دارو و دوزهایش را آماده و مشخص نمایند.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.....0..... قادر به داشتن مسئولیت داروهایش را ندارد</a:t>
                      </a:r>
                      <a:r>
                        <a:rPr lang="fa-IR" sz="2400" kern="1200" dirty="0" smtClean="0">
                          <a:solidFill>
                            <a:schemeClr val="dk1"/>
                          </a:solidFill>
                          <a:latin typeface="+mn-lt"/>
                          <a:ea typeface="+mn-ea"/>
                          <a:cs typeface="+mn-cs"/>
                        </a:rPr>
                        <a:t>.</a:t>
                      </a:r>
                      <a:endParaRPr lang="en-US" sz="2400" kern="1200" dirty="0" smtClean="0">
                        <a:solidFill>
                          <a:schemeClr val="dk1"/>
                        </a:solidFill>
                        <a:latin typeface="+mn-lt"/>
                        <a:ea typeface="+mn-ea"/>
                        <a:cs typeface="+mn-cs"/>
                      </a:endParaRPr>
                    </a:p>
                    <a:p>
                      <a:endParaRPr lang="en-US" sz="2400" dirty="0"/>
                    </a:p>
                  </a:txBody>
                  <a:tcPr/>
                </a:tc>
              </a:tr>
              <a:tr h="1518318">
                <a:tc>
                  <a:txBody>
                    <a:bodyPr/>
                    <a:lstStyle/>
                    <a:p>
                      <a:pPr marL="0" algn="just" defTabSz="914400" rtl="1" eaLnBrk="1" latinLnBrk="0" hangingPunct="1"/>
                      <a:r>
                        <a:rPr lang="fa-IR" sz="1800" b="1" kern="1200" dirty="0" smtClean="0">
                          <a:solidFill>
                            <a:schemeClr val="tx1"/>
                          </a:solidFill>
                          <a:latin typeface="+mn-lt"/>
                          <a:ea typeface="+mn-ea"/>
                          <a:cs typeface="B Nazanin" pitchFamily="2" charset="-78"/>
                        </a:rPr>
                        <a:t>توانایی مدیریت امور مالی</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.....1..... بطور مستقل قادر به مدیریت امور مالی خود را دارد (بودجه، نوشتن چک، پرداخت اجاره و رفتن به بانک)</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.....1..... مدیریت خریدهای روز خود را دارد ولی به کمک فرد دیگر جهت رفتن به بانک و انجام خریدهای بزرگ و غیره نیاز دارد.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.....0.....قادر به مدیریت امور مالی خود نیست.</a:t>
                      </a:r>
                      <a:endParaRPr lang="en-US" sz="1800" b="1" kern="1200" dirty="0" smtClean="0">
                        <a:solidFill>
                          <a:schemeClr val="tx1"/>
                        </a:solidFill>
                        <a:latin typeface="+mn-lt"/>
                        <a:ea typeface="+mn-ea"/>
                        <a:cs typeface="B Nazanin" pitchFamily="2" charset="-78"/>
                      </a:endParaRPr>
                    </a:p>
                    <a:p>
                      <a:endParaRPr lang="en-US" sz="2400" dirty="0"/>
                    </a:p>
                  </a:txBody>
                  <a:tcPr/>
                </a:tc>
              </a:tr>
              <a:tr h="2429309">
                <a:tc>
                  <a:txBody>
                    <a:bodyPr/>
                    <a:lstStyle/>
                    <a:p>
                      <a:pPr marL="0" algn="just" defTabSz="914400" rtl="1" eaLnBrk="1" latinLnBrk="0" hangingPunct="1">
                        <a:lnSpc>
                          <a:spcPct val="150000"/>
                        </a:lnSpc>
                      </a:pPr>
                      <a:r>
                        <a:rPr lang="fa-IR" sz="1800" b="1" kern="1200" dirty="0" smtClean="0">
                          <a:solidFill>
                            <a:schemeClr val="tx1"/>
                          </a:solidFill>
                          <a:latin typeface="+mn-lt"/>
                          <a:ea typeface="+mn-ea"/>
                          <a:cs typeface="B Nazanin" pitchFamily="2" charset="-78"/>
                        </a:rPr>
                        <a:t>امتیاز دهی: چندین راه مختلف برای امتیاز دهی وجود دارد مثلا بریا هر سوال دوبخش (0= ناتوان و 1=بسیار توانا) و یا سه بخشی (1=ناتوان، 2= نیازمند کمک و 3=وابسته) و در نهایتا امتیازها جمع بندی می شوند. بالاترین امتیاز نشاندهنده مهارت بالای فرد است.  زنان قادرند که در تمامی مهارت توانا باشند ولی مردان در سه حیطه غذا پختن، خانه داری و شتسشوی البسه ممکن است قادر نباشند.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lnSpc>
                          <a:spcPct val="150000"/>
                        </a:lnSpc>
                      </a:pPr>
                      <a:r>
                        <a:rPr lang="fa-IR" sz="1800" b="1" kern="1200" dirty="0" smtClean="0">
                          <a:solidFill>
                            <a:schemeClr val="tx1"/>
                          </a:solidFill>
                          <a:latin typeface="+mn-lt"/>
                          <a:ea typeface="+mn-ea"/>
                          <a:cs typeface="B Nazanin" pitchFamily="2" charset="-78"/>
                        </a:rPr>
                        <a:t> </a:t>
                      </a:r>
                      <a:endParaRPr lang="en-US" sz="2400" dirty="0"/>
                    </a:p>
                  </a:txBody>
                  <a:tcPr/>
                </a:tc>
              </a:tr>
            </a:tbl>
          </a:graphicData>
        </a:graphic>
      </p:graphicFrame>
    </p:spTree>
    <p:extLst>
      <p:ext uri="{BB962C8B-B14F-4D97-AF65-F5344CB8AC3E}">
        <p14:creationId xmlns:p14="http://schemas.microsoft.com/office/powerpoint/2010/main" val="13988960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2000" b="1" kern="1200" dirty="0" smtClean="0">
                          <a:solidFill>
                            <a:schemeClr val="lt1"/>
                          </a:solidFill>
                          <a:latin typeface="+mn-lt"/>
                          <a:ea typeface="+mn-ea"/>
                          <a:cs typeface="B Nazanin" pitchFamily="2" charset="-78"/>
                        </a:rPr>
                        <a:t>الف- تست هاي تعادل</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اموزش ابتداي ي: شخص روي يك صندلي سفت و بي دسته مي نشيند تا مانورهاي ذيل تست شود.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تعادل در نشستن :</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تكيه دادن يا ليز خوردن روي صندلي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استوار و راحت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2- برخاستن :</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كمك قادر نيست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قادر است ( از دست ها براي كمك استفاده مي كند )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كمك دست ها مي تواند = 2</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3- تلاش براي برخاستن</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كمك قادر نيست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قادر است ، نياز به بيش از يكبار تلاش دارد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يكباره قادر به برخاستن است =2</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4- تعادل ايستان فوري ( 5 ثانيه اول)</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غير استوار ( تلوتلو خوردن ، حركت پاها ، حركت تنه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استوار ولي با استفاده از واكر يا وسيله ديگر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استوار بدون واكر يا وسيله ديگر = 2</a:t>
                      </a:r>
                      <a:endParaRPr lang="fa-IR" sz="2000" dirty="0">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 سلامت جسمی</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3065998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1600" b="1" kern="1200" dirty="0" smtClean="0">
                          <a:solidFill>
                            <a:schemeClr val="lt1"/>
                          </a:solidFill>
                          <a:latin typeface="+mn-lt"/>
                          <a:ea typeface="+mn-ea"/>
                          <a:cs typeface="B Nazanin" pitchFamily="2" charset="-78"/>
                        </a:rPr>
                        <a:t>5- تعادل ايستادن :</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غير استوار =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استوار ولي در عرض راه رفتن ( قسمت داخلي پاشنه بيشتر از 4 اينچ از هم جدا باشد و از عصا يا وسيله ديگر استفاده كند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راه رفتن در عرض باريك بدون كمك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6- هل دادن ( شخص در وضعيت ماكزيمم با پاهاي در حد امكان نزديك هم قرار مي گيرد ، ازمونگر به ارامي با كف دست 3 مرتبه بر روي استرنوم شخص فشار وارد مي كند )</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تمايل به زمين خوردن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تلوتلو خوردن ، چنگ زدن ، خود را گرفتن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استوار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7- با چشم هاي بسته ( در ماكزيمم وضعيت مانند شماره 6)</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غير استوار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استوار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8- چرخيدن ( 360 درجه)</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كشيدن پا بر روي زمين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كشيدن نسبي پا بر روي زمين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گام هاي استوار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9- نشستن</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نامطمئن ( تخمين نادرست مسافت ، بر روي صندلي افتادن )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استفاده از دست ها يا نبود يك حركت روان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حركت روان و مطمئن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امتياز تعادل = 16</a:t>
                      </a:r>
                      <a:endParaRPr lang="en-US" sz="1600" b="1" kern="1200" dirty="0" smtClean="0">
                        <a:solidFill>
                          <a:schemeClr val="lt1"/>
                        </a:solidFill>
                        <a:latin typeface="+mn-lt"/>
                        <a:ea typeface="+mn-ea"/>
                        <a:cs typeface="B Nazanin" pitchFamily="2" charset="-78"/>
                      </a:endParaRPr>
                    </a:p>
                    <a:p>
                      <a:pPr algn="just" rtl="1"/>
                      <a:endParaRPr lang="fa-IR" sz="1600" dirty="0">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929243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2000" b="1" kern="1200" dirty="0" smtClean="0">
                          <a:solidFill>
                            <a:schemeClr val="lt1"/>
                          </a:solidFill>
                          <a:latin typeface="+mn-lt"/>
                          <a:ea typeface="+mn-ea"/>
                          <a:cs typeface="B Nazanin" pitchFamily="2" charset="-78"/>
                        </a:rPr>
                        <a:t>آموزش اوليه، شخص در كنار آزمونگر مي ايستد و به طرف پايين راهرو ، دالان يا در عرض اتاق راه مي رود ابتدا با گام معمولي سپس در برگشت سريعتر ولي با گام هاي مطمئن ( مساعدت هاي راه رفتن معمولي)</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10- شروع به راه رفتن بلافاصله بعد از گفتن برو</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هر تامل يا تلاش هاي مضاعف براي شروع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تامل و درنگ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11- طول و ارتفاع گام</a:t>
                      </a:r>
                      <a:endParaRPr lang="en-US" sz="2000" b="1" kern="1200" dirty="0" smtClean="0">
                        <a:solidFill>
                          <a:schemeClr val="lt1"/>
                        </a:solidFill>
                        <a:latin typeface="+mn-lt"/>
                        <a:ea typeface="+mn-ea"/>
                        <a:cs typeface="B Nazanin" pitchFamily="2" charset="-78"/>
                      </a:endParaRPr>
                    </a:p>
                    <a:p>
                      <a:pPr algn="just" rtl="1"/>
                      <a:r>
                        <a:rPr lang="en-US" sz="2000" b="1" kern="1200" dirty="0" smtClean="0">
                          <a:solidFill>
                            <a:schemeClr val="lt1"/>
                          </a:solidFill>
                          <a:latin typeface="+mn-lt"/>
                          <a:ea typeface="+mn-ea"/>
                          <a:cs typeface="B Nazanin" pitchFamily="2" charset="-78"/>
                        </a:rPr>
                        <a:t>A</a:t>
                      </a:r>
                      <a:r>
                        <a:rPr lang="fa-IR" sz="2000" b="1" kern="1200" dirty="0" smtClean="0">
                          <a:solidFill>
                            <a:schemeClr val="lt1"/>
                          </a:solidFill>
                          <a:latin typeface="+mn-lt"/>
                          <a:ea typeface="+mn-ea"/>
                          <a:cs typeface="B Nazanin" pitchFamily="2" charset="-78"/>
                        </a:rPr>
                        <a:t>: حركت پاي راست</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از پاي چپ نمي تواند عبور كند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از پاي چپ عبور مي كند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به طور كامل از زمين بلند نمي شود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به طور كامل از زمين بلند مي شود = 1</a:t>
                      </a:r>
                      <a:endParaRPr lang="en-US" sz="2000" b="1" kern="1200" dirty="0" smtClean="0">
                        <a:solidFill>
                          <a:schemeClr val="lt1"/>
                        </a:solidFill>
                        <a:latin typeface="+mn-lt"/>
                        <a:ea typeface="+mn-ea"/>
                        <a:cs typeface="B Nazanin" pitchFamily="2" charset="-78"/>
                      </a:endParaRPr>
                    </a:p>
                    <a:p>
                      <a:pPr algn="just" rtl="1"/>
                      <a:r>
                        <a:rPr lang="en-US" sz="2000" b="1" kern="1200" dirty="0" smtClean="0">
                          <a:solidFill>
                            <a:schemeClr val="lt1"/>
                          </a:solidFill>
                          <a:latin typeface="+mn-lt"/>
                          <a:ea typeface="+mn-ea"/>
                          <a:cs typeface="B Nazanin" pitchFamily="2" charset="-78"/>
                        </a:rPr>
                        <a:t>B</a:t>
                      </a:r>
                      <a:r>
                        <a:rPr lang="fa-IR" sz="2000" b="1" kern="1200" dirty="0" smtClean="0">
                          <a:solidFill>
                            <a:schemeClr val="lt1"/>
                          </a:solidFill>
                          <a:latin typeface="+mn-lt"/>
                          <a:ea typeface="+mn-ea"/>
                          <a:cs typeface="B Nazanin" pitchFamily="2" charset="-78"/>
                        </a:rPr>
                        <a:t> : حركت پاي چپ</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از پاي راست نمي تواند عبور كند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از پاي راست عبور مي كند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به طور كامل از زمين بلند نمي شود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به طور كامل از زمين بلند مي شود = 1</a:t>
                      </a:r>
                      <a:endParaRPr lang="fa-IR" sz="1050" dirty="0">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a:t>
            </a:r>
            <a:r>
              <a:rPr lang="fa-IR" sz="2000" dirty="0" smtClean="0">
                <a:cs typeface="B Nazanin" pitchFamily="2" charset="-78"/>
              </a:rPr>
              <a:t>(الف- تست های تعادل)/ </a:t>
            </a:r>
            <a:r>
              <a:rPr lang="fa-IR" sz="3200" dirty="0" smtClean="0">
                <a:cs typeface="B Nazanin" pitchFamily="2" charset="-78"/>
              </a:rPr>
              <a:t>ب- تست هاي راه رفتن</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41615056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1800" b="1" kern="1200" dirty="0" smtClean="0">
                          <a:solidFill>
                            <a:schemeClr val="lt1"/>
                          </a:solidFill>
                          <a:latin typeface="+mn-lt"/>
                          <a:ea typeface="+mn-ea"/>
                          <a:cs typeface="B Nazanin" pitchFamily="2" charset="-78"/>
                        </a:rPr>
                        <a:t>12- فاصله گام ها:</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طول گام راست و چپ برابر نباشد ( با تخمين زدن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طول گام راست و چپ برابر به نظر مي رسد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13- تداوم گام : </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توقف يا عدم تداوم بين گام ها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گام ها ممتد به نظر مي رسد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14- مسير ( در ارتباط با كاشي هاي زمين تخمين زده مي شود ، عرض 30 سانتيمتر و طول 3 متر )</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انحراف واضح =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انحراف كم يا متوسط يا استفاده از وسيله راه رفتن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مستقمي و بدون وسيله راه رفتن =2</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15- تنه:</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نوسان واضح يا از وسيله كمكي براي راه رفتن استفاده كند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نوسان نباشد ولي خم كردن زانو يا درد پشت يا باز كردن دست ها از هم در هنگام راه رفتن وجود داشته باشد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نوسان نداشته باشد ، زانوها خم نشود ، از دست ها و وسيله كمكي در هنگام راه رفتن استفاده نكند =2</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16- هنگام راه رفتن :</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پاشنه ها جدا از هم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پاشنه ها هنگام راه رفتن در تماس با هم =1</a:t>
                      </a:r>
                      <a:endParaRPr lang="en-US" sz="1800" b="1" kern="1200" dirty="0" smtClean="0">
                        <a:solidFill>
                          <a:schemeClr val="lt1"/>
                        </a:solidFill>
                        <a:latin typeface="+mn-lt"/>
                        <a:ea typeface="+mn-ea"/>
                        <a:cs typeface="B Nazanin" pitchFamily="2" charset="-78"/>
                      </a:endParaRPr>
                    </a:p>
                    <a:p>
                      <a:pPr algn="just" rtl="1"/>
                      <a:r>
                        <a:rPr lang="fa-IR" sz="2800" b="1" kern="1200" dirty="0" smtClean="0">
                          <a:solidFill>
                            <a:srgbClr val="FFFF00"/>
                          </a:solidFill>
                          <a:latin typeface="+mn-lt"/>
                          <a:ea typeface="+mn-ea"/>
                          <a:cs typeface="B Nazanin" pitchFamily="2" charset="-78"/>
                        </a:rPr>
                        <a:t>امتياز گام ها :12</a:t>
                      </a:r>
                      <a:endParaRPr lang="en-US" sz="2800" b="1" kern="1200" dirty="0" smtClean="0">
                        <a:solidFill>
                          <a:srgbClr val="FFFF00"/>
                        </a:solidFill>
                        <a:latin typeface="+mn-lt"/>
                        <a:ea typeface="+mn-ea"/>
                        <a:cs typeface="B Nazanin" pitchFamily="2" charset="-78"/>
                      </a:endParaRPr>
                    </a:p>
                    <a:p>
                      <a:pPr algn="just" rtl="1"/>
                      <a:r>
                        <a:rPr lang="fa-IR" sz="2800" b="1" kern="1200" dirty="0" smtClean="0">
                          <a:solidFill>
                            <a:srgbClr val="FFFF00"/>
                          </a:solidFill>
                          <a:latin typeface="+mn-lt"/>
                          <a:ea typeface="+mn-ea"/>
                          <a:cs typeface="B Nazanin" pitchFamily="2" charset="-78"/>
                        </a:rPr>
                        <a:t>تعادل و امتياز گام ها : 28</a:t>
                      </a:r>
                      <a:endParaRPr lang="fa-IR" sz="1200" dirty="0">
                        <a:solidFill>
                          <a:srgbClr val="FFFF00"/>
                        </a:solidFill>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a:t>
            </a:r>
            <a:r>
              <a:rPr lang="fa-IR" sz="2000" dirty="0" smtClean="0">
                <a:cs typeface="B Nazanin" pitchFamily="2" charset="-78"/>
              </a:rPr>
              <a:t>(الف- تست های تعادل)/ </a:t>
            </a:r>
            <a:r>
              <a:rPr lang="fa-IR" sz="3200" dirty="0" smtClean="0">
                <a:cs typeface="B Nazanin" pitchFamily="2" charset="-78"/>
              </a:rPr>
              <a:t>ب- تست هاي راه رفتن</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2585205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fa-IR" dirty="0" smtClean="0"/>
              <a:t>منابع</a:t>
            </a:r>
            <a:endParaRPr lang="en-US" dirty="0"/>
          </a:p>
        </p:txBody>
      </p:sp>
      <p:sp>
        <p:nvSpPr>
          <p:cNvPr id="3" name="Content Placeholder 2"/>
          <p:cNvSpPr>
            <a:spLocks noGrp="1"/>
          </p:cNvSpPr>
          <p:nvPr>
            <p:ph sz="quarter" idx="1"/>
          </p:nvPr>
        </p:nvSpPr>
        <p:spPr>
          <a:xfrm>
            <a:off x="457200" y="908720"/>
            <a:ext cx="8229600" cy="5217443"/>
          </a:xfrm>
        </p:spPr>
        <p:txBody>
          <a:bodyPr>
            <a:normAutofit fontScale="55000" lnSpcReduction="20000"/>
          </a:bodyPr>
          <a:lstStyle/>
          <a:p>
            <a:pPr marL="0" indent="0" algn="r" rtl="1">
              <a:lnSpc>
                <a:spcPct val="170000"/>
              </a:lnSpc>
              <a:buNone/>
            </a:pPr>
            <a:r>
              <a:rPr lang="fa-IR" dirty="0">
                <a:latin typeface=" B nazanin"/>
              </a:rPr>
              <a:t>1</a:t>
            </a:r>
            <a:r>
              <a:rPr lang="fa-IR" dirty="0" smtClean="0">
                <a:latin typeface=" B nazanin"/>
              </a:rPr>
              <a:t>- </a:t>
            </a:r>
            <a:r>
              <a:rPr lang="fa-IR" dirty="0">
                <a:latin typeface=" B nazanin"/>
              </a:rPr>
              <a:t>مرتضوی، حامد و همکاران</a:t>
            </a:r>
            <a:r>
              <a:rPr lang="en-US" dirty="0">
                <a:latin typeface=" B nazanin"/>
              </a:rPr>
              <a:t>.</a:t>
            </a:r>
            <a:r>
              <a:rPr lang="fa-IR" dirty="0">
                <a:latin typeface=" B nazanin"/>
              </a:rPr>
              <a:t> "بررسی نگرش پرستاران نسبت به افراد سالمند و پدیده سالمندی"</a:t>
            </a:r>
            <a:r>
              <a:rPr lang="en-US" dirty="0">
                <a:latin typeface=" B nazanin"/>
              </a:rPr>
              <a:t>.</a:t>
            </a:r>
            <a:r>
              <a:rPr lang="fa-IR" dirty="0">
                <a:latin typeface=" B nazanin"/>
              </a:rPr>
              <a:t> مجله دانشگاه علوم پزشکی خراسان شمالی؛ شماره 5، 1392. 1068-1063</a:t>
            </a:r>
            <a:r>
              <a:rPr lang="en-US" dirty="0" smtClean="0">
                <a:latin typeface=" B nazanin"/>
              </a:rPr>
              <a:t>.</a:t>
            </a:r>
            <a:endParaRPr lang="fa-IR" dirty="0" smtClean="0">
              <a:latin typeface=" B nazanin"/>
            </a:endParaRPr>
          </a:p>
          <a:p>
            <a:pPr marL="0" indent="0" algn="r" rtl="1">
              <a:lnSpc>
                <a:spcPct val="170000"/>
              </a:lnSpc>
              <a:buNone/>
            </a:pPr>
            <a:r>
              <a:rPr lang="fa-IR" dirty="0" smtClean="0">
                <a:latin typeface=" B nazanin"/>
              </a:rPr>
              <a:t>2-گلمکانی</a:t>
            </a:r>
            <a:r>
              <a:rPr lang="fa-IR" dirty="0">
                <a:latin typeface=" B nazanin"/>
              </a:rPr>
              <a:t>، ابراهیم ؛ مرتضوی، حامد؛ یوسفی، محمدرضا و همکاران</a:t>
            </a:r>
            <a:r>
              <a:rPr lang="en-US" dirty="0">
                <a:latin typeface=" B nazanin"/>
              </a:rPr>
              <a:t>.</a:t>
            </a:r>
            <a:r>
              <a:rPr lang="fa-IR" dirty="0">
                <a:latin typeface=" B nazanin"/>
              </a:rPr>
              <a:t>"سقوط در سالمندان</a:t>
            </a:r>
            <a:r>
              <a:rPr lang="en-US" dirty="0">
                <a:latin typeface=" B nazanin"/>
              </a:rPr>
              <a:t>:</a:t>
            </a:r>
            <a:r>
              <a:rPr lang="fa-IR" dirty="0">
                <a:latin typeface=" B nazanin"/>
              </a:rPr>
              <a:t> مقاله مروری" مجله دانشگاه علوم پزشکی خراسان شمالی؛ شماره 5، 1392. 1068-1063</a:t>
            </a:r>
            <a:r>
              <a:rPr lang="en-US" dirty="0">
                <a:latin typeface=" B nazanin"/>
              </a:rPr>
              <a:t>.</a:t>
            </a:r>
          </a:p>
          <a:p>
            <a:pPr marL="0" indent="0" algn="l">
              <a:lnSpc>
                <a:spcPct val="170000"/>
              </a:lnSpc>
              <a:buNone/>
            </a:pPr>
            <a:r>
              <a:rPr lang="en-US" dirty="0"/>
              <a:t>3- </a:t>
            </a:r>
            <a:r>
              <a:rPr lang="en-US" dirty="0" err="1"/>
              <a:t>Mortazavi</a:t>
            </a:r>
            <a:r>
              <a:rPr lang="en-US" dirty="0"/>
              <a:t>, H; </a:t>
            </a:r>
            <a:r>
              <a:rPr lang="en-US" dirty="0" err="1"/>
              <a:t>Peyrovi</a:t>
            </a:r>
            <a:r>
              <a:rPr lang="en-US" dirty="0"/>
              <a:t>, H; </a:t>
            </a:r>
            <a:r>
              <a:rPr lang="en-US" dirty="0" err="1"/>
              <a:t>Joolaee</a:t>
            </a:r>
            <a:r>
              <a:rPr lang="en-US" dirty="0"/>
              <a:t>, S. How do family </a:t>
            </a:r>
            <a:r>
              <a:rPr lang="en-US" dirty="0" err="1"/>
              <a:t>cargivers</a:t>
            </a:r>
            <a:r>
              <a:rPr lang="en-US" dirty="0"/>
              <a:t> of older people give up </a:t>
            </a:r>
            <a:r>
              <a:rPr lang="en-US" dirty="0" err="1"/>
              <a:t>cargiving</a:t>
            </a:r>
            <a:r>
              <a:rPr lang="en-US" dirty="0"/>
              <a:t>; IJCBNM, 2015, 3(3):187-197.</a:t>
            </a:r>
          </a:p>
          <a:p>
            <a:pPr marL="0" indent="0" algn="l">
              <a:lnSpc>
                <a:spcPct val="170000"/>
              </a:lnSpc>
              <a:buNone/>
            </a:pPr>
            <a:r>
              <a:rPr lang="en-US" dirty="0"/>
              <a:t>4- </a:t>
            </a:r>
            <a:r>
              <a:rPr lang="en-US" dirty="0" err="1"/>
              <a:t>Tideiksaar</a:t>
            </a:r>
            <a:r>
              <a:rPr lang="en-US" dirty="0"/>
              <a:t>, R. Avoiding falls: A guidebook for </a:t>
            </a:r>
            <a:r>
              <a:rPr lang="en-US" dirty="0" err="1"/>
              <a:t>cetified</a:t>
            </a:r>
            <a:r>
              <a:rPr lang="en-US" dirty="0"/>
              <a:t> </a:t>
            </a:r>
            <a:r>
              <a:rPr lang="en-US" dirty="0" err="1"/>
              <a:t>assistants.Thomson</a:t>
            </a:r>
            <a:r>
              <a:rPr lang="en-US" dirty="0"/>
              <a:t>. 2006.</a:t>
            </a:r>
          </a:p>
          <a:p>
            <a:pPr marL="0" indent="0" algn="l">
              <a:lnSpc>
                <a:spcPct val="170000"/>
              </a:lnSpc>
              <a:buNone/>
            </a:pPr>
            <a:r>
              <a:rPr lang="en-US" dirty="0"/>
              <a:t>5- Miller, C.A. Nursing for wellness in older adults- 6th ed. Elsevier. 2012.</a:t>
            </a:r>
          </a:p>
          <a:p>
            <a:pPr marL="0" indent="0" algn="l">
              <a:lnSpc>
                <a:spcPct val="170000"/>
              </a:lnSpc>
              <a:buNone/>
            </a:pPr>
            <a:r>
              <a:rPr lang="en-US" dirty="0"/>
              <a:t>6- </a:t>
            </a:r>
            <a:r>
              <a:rPr lang="en-US" dirty="0" err="1"/>
              <a:t>Meiner</a:t>
            </a:r>
            <a:r>
              <a:rPr lang="en-US" dirty="0"/>
              <a:t>, S.E. </a:t>
            </a:r>
            <a:r>
              <a:rPr lang="en-US" dirty="0" err="1"/>
              <a:t>Gerontologic</a:t>
            </a:r>
            <a:r>
              <a:rPr lang="en-US" dirty="0"/>
              <a:t> nursing- 5th ed. </a:t>
            </a:r>
            <a:r>
              <a:rPr lang="en-US" dirty="0" err="1"/>
              <a:t>Wolters</a:t>
            </a:r>
            <a:r>
              <a:rPr lang="en-US" dirty="0"/>
              <a:t> </a:t>
            </a:r>
            <a:r>
              <a:rPr lang="en-US" dirty="0" err="1"/>
              <a:t>kluwer</a:t>
            </a:r>
            <a:r>
              <a:rPr lang="en-US" dirty="0"/>
              <a:t>. 2015</a:t>
            </a:r>
          </a:p>
          <a:p>
            <a:pPr marL="0" indent="0" algn="l">
              <a:lnSpc>
                <a:spcPct val="170000"/>
              </a:lnSpc>
              <a:buNone/>
            </a:pPr>
            <a:r>
              <a:rPr lang="en-US" dirty="0"/>
              <a:t>7- Williams, B. C.; </a:t>
            </a:r>
            <a:r>
              <a:rPr lang="en-US" dirty="0" err="1"/>
              <a:t>Malani</a:t>
            </a:r>
            <a:r>
              <a:rPr lang="en-US" dirty="0"/>
              <a:t>, P. N.; </a:t>
            </a:r>
            <a:r>
              <a:rPr lang="en-US" dirty="0" err="1"/>
              <a:t>Wesorick</a:t>
            </a:r>
            <a:r>
              <a:rPr lang="en-US" dirty="0"/>
              <a:t>, D. H. John Wiley &amp; Sons. Hospitalists guide to the care of older patients- 6th ed. Elsevier. 2013.</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85E362C1-FECF-4C54-B943-C35C9030B4D6}" type="slidenum">
              <a:rPr lang="en-US" smtClean="0"/>
              <a:pPr/>
              <a:t>56</a:t>
            </a:fld>
            <a:endParaRPr lang="en-US"/>
          </a:p>
        </p:txBody>
      </p:sp>
    </p:spTree>
    <p:extLst>
      <p:ext uri="{BB962C8B-B14F-4D97-AF65-F5344CB8AC3E}">
        <p14:creationId xmlns:p14="http://schemas.microsoft.com/office/powerpoint/2010/main" val="1535778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 تشکر از توجه شما</a:t>
            </a:r>
            <a:endParaRPr lang="en-US" dirty="0"/>
          </a:p>
        </p:txBody>
      </p:sp>
      <p:pic>
        <p:nvPicPr>
          <p:cNvPr id="26626" name="Picture 2" descr="C:\Users\test.USWR-PORT-000\Pictures\28.jpg"/>
          <p:cNvPicPr>
            <a:picLocks noGrp="1" noChangeAspect="1" noChangeArrowheads="1"/>
          </p:cNvPicPr>
          <p:nvPr>
            <p:ph idx="1"/>
          </p:nvPr>
        </p:nvPicPr>
        <p:blipFill>
          <a:blip r:embed="rId2" cstate="print"/>
          <a:stretch>
            <a:fillRect/>
          </a:stretch>
        </p:blipFill>
        <p:spPr bwMode="auto">
          <a:xfrm>
            <a:off x="845608" y="1609725"/>
            <a:ext cx="6462184" cy="4846638"/>
          </a:xfrm>
          <a:prstGeom prst="rect">
            <a:avLst/>
          </a:prstGeom>
          <a:noFill/>
        </p:spPr>
      </p:pic>
      <p:sp>
        <p:nvSpPr>
          <p:cNvPr id="5" name="Slide Number Placeholder 4"/>
          <p:cNvSpPr>
            <a:spLocks noGrp="1"/>
          </p:cNvSpPr>
          <p:nvPr>
            <p:ph type="sldNum" sz="quarter" idx="12"/>
          </p:nvPr>
        </p:nvSpPr>
        <p:spPr/>
        <p:txBody>
          <a:bodyP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563888" y="1214422"/>
            <a:ext cx="5503600" cy="557214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b="1" dirty="0" smtClean="0">
                <a:solidFill>
                  <a:srgbClr val="7030A0"/>
                </a:solidFill>
                <a:cs typeface="B Nazanin" pitchFamily="2" charset="-78"/>
              </a:rPr>
              <a:t>بستری</a:t>
            </a:r>
            <a:r>
              <a:rPr lang="fa-IR" sz="2800" dirty="0" smtClean="0">
                <a:cs typeface="B Nazanin" pitchFamily="2" charset="-78"/>
              </a:rPr>
              <a:t> بیش از 1/6 میلیون نفر در </a:t>
            </a:r>
            <a:r>
              <a:rPr lang="fa-IR" sz="2800" dirty="0">
                <a:cs typeface="B Nazanin" pitchFamily="2" charset="-78"/>
              </a:rPr>
              <a:t>سال 2001 </a:t>
            </a:r>
            <a:r>
              <a:rPr lang="fa-IR" sz="2800" dirty="0" smtClean="0">
                <a:cs typeface="B Nazanin" pitchFamily="2" charset="-78"/>
              </a:rPr>
              <a:t>به </a:t>
            </a:r>
            <a:r>
              <a:rPr lang="fa-IR" sz="2800" dirty="0">
                <a:cs typeface="B Nazanin" pitchFamily="2" charset="-78"/>
              </a:rPr>
              <a:t>دلیل آسیب های مرتبط با </a:t>
            </a:r>
            <a:r>
              <a:rPr lang="fa-IR" sz="2800" dirty="0" smtClean="0">
                <a:cs typeface="B Nazanin" pitchFamily="2" charset="-78"/>
              </a:rPr>
              <a:t>سقوط </a:t>
            </a:r>
          </a:p>
          <a:p>
            <a:pPr algn="just" rtl="1">
              <a:lnSpc>
                <a:spcPct val="150000"/>
              </a:lnSpc>
            </a:pPr>
            <a:r>
              <a:rPr lang="fa-IR" sz="2800" dirty="0" smtClean="0">
                <a:cs typeface="B Nazanin" pitchFamily="2" charset="-78"/>
              </a:rPr>
              <a:t>سقوط چون </a:t>
            </a:r>
            <a:r>
              <a:rPr lang="fa-IR" sz="2800" dirty="0">
                <a:cs typeface="B Nazanin" pitchFamily="2" charset="-78"/>
              </a:rPr>
              <a:t>ممکن است همراه با آسیب جسمانی، شکستگی، بستری شدن در بیمارستان، معلولیت، استفاده از وسایل کمکی و غیره باشد، </a:t>
            </a:r>
            <a:r>
              <a:rPr lang="fa-IR" sz="2800" u="sng" dirty="0" smtClean="0">
                <a:solidFill>
                  <a:srgbClr val="FF0000"/>
                </a:solidFill>
                <a:cs typeface="B Nazanin" pitchFamily="2" charset="-78"/>
              </a:rPr>
              <a:t>تاثیر مستقیم و غیر مستقیم </a:t>
            </a:r>
            <a:r>
              <a:rPr lang="fa-IR" sz="2800" dirty="0">
                <a:cs typeface="B Nazanin" pitchFamily="2" charset="-78"/>
              </a:rPr>
              <a:t>روی عملکرد </a:t>
            </a:r>
            <a:r>
              <a:rPr lang="fa-IR" sz="2800" dirty="0" smtClean="0">
                <a:cs typeface="B Nazanin" pitchFamily="2" charset="-78"/>
              </a:rPr>
              <a:t>سالمند</a:t>
            </a:r>
            <a:endParaRPr lang="en-US" sz="2800" dirty="0">
              <a:latin typeface=" B nazanin"/>
              <a:cs typeface="B Nazanin" pitchFamily="2" charset="-78"/>
            </a:endParaRPr>
          </a:p>
        </p:txBody>
      </p:sp>
      <p:sp>
        <p:nvSpPr>
          <p:cNvPr id="8" name="Rectangle 2"/>
          <p:cNvSpPr>
            <a:spLocks noGrp="1" noRot="1" noChangeArrowheads="1"/>
          </p:cNvSpPr>
          <p:nvPr>
            <p:ph type="title"/>
          </p:nvPr>
        </p:nvSpPr>
        <p:spPr>
          <a:xfrm>
            <a:off x="162129" y="44624"/>
            <a:ext cx="8649594" cy="936104"/>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pic>
        <p:nvPicPr>
          <p:cNvPr id="5" name="Picture 2" descr="http://static.imt.ie/wp-content/uploads/2010/11/Elderly-fall.jpg"/>
          <p:cNvPicPr>
            <a:picLocks noChangeAspect="1" noChangeArrowheads="1"/>
          </p:cNvPicPr>
          <p:nvPr/>
        </p:nvPicPr>
        <p:blipFill>
          <a:blip r:embed="rId3" cstate="print"/>
          <a:srcRect/>
          <a:stretch>
            <a:fillRect/>
          </a:stretch>
        </p:blipFill>
        <p:spPr bwMode="auto">
          <a:xfrm>
            <a:off x="251520" y="1196752"/>
            <a:ext cx="3096344" cy="5544616"/>
          </a:xfrm>
          <a:prstGeom prst="rect">
            <a:avLst/>
          </a:prstGeom>
          <a:noFill/>
          <a:ln w="9525">
            <a:noFill/>
            <a:miter lim="800000"/>
            <a:headEnd/>
            <a:tailEnd/>
          </a:ln>
        </p:spPr>
      </p:pic>
    </p:spTree>
    <p:extLst>
      <p:ext uri="{BB962C8B-B14F-4D97-AF65-F5344CB8AC3E}">
        <p14:creationId xmlns:p14="http://schemas.microsoft.com/office/powerpoint/2010/main" val="1331328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1406" y="1285860"/>
            <a:ext cx="8929750" cy="557214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b="1" dirty="0" smtClean="0">
                <a:solidFill>
                  <a:srgbClr val="FF0000"/>
                </a:solidFill>
                <a:cs typeface="B Nazanin" pitchFamily="2" charset="-78"/>
              </a:rPr>
              <a:t>تجربه سقوط فرد سالمند به طور مستقیم موجب:</a:t>
            </a:r>
          </a:p>
          <a:p>
            <a:pPr algn="just" rtl="1">
              <a:buFontTx/>
              <a:buChar char="-"/>
            </a:pPr>
            <a:r>
              <a:rPr lang="fa-IR" sz="2800" b="1" dirty="0" smtClean="0">
                <a:cs typeface="B Nazanin" pitchFamily="2" charset="-78"/>
              </a:rPr>
              <a:t>ترس از سقوط </a:t>
            </a:r>
            <a:r>
              <a:rPr lang="fa-IR" sz="2800" b="1" dirty="0" smtClean="0">
                <a:cs typeface="B Nazanin" pitchFamily="2" charset="-78"/>
              </a:rPr>
              <a:t>مجدد،اجتناب </a:t>
            </a:r>
            <a:r>
              <a:rPr lang="fa-IR" sz="2800" b="1" dirty="0">
                <a:cs typeface="B Nazanin" pitchFamily="2" charset="-78"/>
              </a:rPr>
              <a:t>از فعالیت </a:t>
            </a:r>
            <a:r>
              <a:rPr lang="fa-IR" sz="2800" b="1" dirty="0" smtClean="0">
                <a:cs typeface="B Nazanin" pitchFamily="2" charset="-78"/>
              </a:rPr>
              <a:t>روزانه</a:t>
            </a:r>
            <a:r>
              <a:rPr lang="en-US" sz="2800" b="1" dirty="0" smtClean="0">
                <a:cs typeface="B Nazanin" pitchFamily="2" charset="-78"/>
              </a:rPr>
              <a:t> </a:t>
            </a:r>
            <a:r>
              <a:rPr lang="fa-IR" sz="2800" b="1" dirty="0" smtClean="0">
                <a:cs typeface="B Nazanin" pitchFamily="2" charset="-78"/>
              </a:rPr>
              <a:t> و محدود </a:t>
            </a:r>
            <a:r>
              <a:rPr lang="fa-IR" sz="2800" b="1" dirty="0">
                <a:cs typeface="B Nazanin" pitchFamily="2" charset="-78"/>
              </a:rPr>
              <a:t>شدن </a:t>
            </a:r>
            <a:r>
              <a:rPr lang="fa-IR" sz="2800" b="1" dirty="0" smtClean="0">
                <a:cs typeface="B Nazanin" pitchFamily="2" charset="-78"/>
              </a:rPr>
              <a:t>تحرک:</a:t>
            </a:r>
            <a:endParaRPr lang="fa-IR" sz="2800" b="1" dirty="0" smtClean="0">
              <a:cs typeface="B Nazanin" pitchFamily="2" charset="-78"/>
            </a:endParaRPr>
          </a:p>
          <a:p>
            <a:pPr marL="400050" lvl="1" indent="0" algn="just" rtl="1">
              <a:buNone/>
            </a:pPr>
            <a:r>
              <a:rPr lang="fa-IR" sz="2400" b="1" dirty="0" smtClean="0">
                <a:cs typeface="B Nazanin" pitchFamily="2" charset="-78"/>
              </a:rPr>
              <a:t> </a:t>
            </a:r>
            <a:r>
              <a:rPr lang="fa-IR" sz="2400" b="1" dirty="0">
                <a:cs typeface="B Nazanin" pitchFamily="2" charset="-78"/>
              </a:rPr>
              <a:t>کاهش کیفیت زندگی، </a:t>
            </a:r>
          </a:p>
          <a:p>
            <a:pPr marL="400050" lvl="1" indent="0" algn="just" rtl="1">
              <a:buNone/>
            </a:pPr>
            <a:r>
              <a:rPr lang="fa-IR" sz="2400" b="1" dirty="0">
                <a:cs typeface="B Nazanin" pitchFamily="2" charset="-78"/>
              </a:rPr>
              <a:t>محدودیت کارکردی، </a:t>
            </a:r>
          </a:p>
          <a:p>
            <a:pPr marL="400050" lvl="1" indent="0" algn="just" rtl="1">
              <a:buNone/>
            </a:pPr>
            <a:r>
              <a:rPr lang="fa-IR" sz="2400" b="1" dirty="0">
                <a:cs typeface="B Nazanin" pitchFamily="2" charset="-78"/>
              </a:rPr>
              <a:t>محدودیت فعالیت</a:t>
            </a:r>
          </a:p>
          <a:p>
            <a:pPr marL="400050" lvl="1" indent="0" algn="just" rtl="1">
              <a:buNone/>
            </a:pPr>
            <a:r>
              <a:rPr lang="fa-IR" sz="2400" b="1" dirty="0">
                <a:cs typeface="B Nazanin" pitchFamily="2" charset="-78"/>
              </a:rPr>
              <a:t> و افسردگی</a:t>
            </a:r>
            <a:endParaRPr lang="en-US" sz="1600" b="1" dirty="0">
              <a:solidFill>
                <a:srgbClr val="7030A0"/>
              </a:solidFill>
              <a:latin typeface=" B nazanin"/>
            </a:endParaRPr>
          </a:p>
          <a:p>
            <a:pPr marL="0" indent="0" algn="just" rtl="1">
              <a:lnSpc>
                <a:spcPct val="150000"/>
              </a:lnSpc>
              <a:buNone/>
            </a:pPr>
            <a:endParaRPr lang="fa-IR" sz="2800" b="1" u="sng" dirty="0" smtClean="0">
              <a:solidFill>
                <a:srgbClr val="FF0000"/>
              </a:solidFill>
              <a:cs typeface="B Nazanin" pitchFamily="2" charset="-78"/>
            </a:endParaRPr>
          </a:p>
          <a:p>
            <a:pPr marL="0" indent="0" algn="just" rtl="1">
              <a:lnSpc>
                <a:spcPct val="150000"/>
              </a:lnSpc>
              <a:buNone/>
            </a:pPr>
            <a:r>
              <a:rPr lang="fa-IR" sz="2800" b="1" u="sng" dirty="0" smtClean="0">
                <a:solidFill>
                  <a:srgbClr val="FF0000"/>
                </a:solidFill>
                <a:cs typeface="B Nazanin" pitchFamily="2" charset="-78"/>
              </a:rPr>
              <a:t>نکته</a:t>
            </a:r>
            <a:r>
              <a:rPr lang="fa-IR" sz="2800" b="1" u="sng" dirty="0" smtClean="0">
                <a:solidFill>
                  <a:srgbClr val="FF0000"/>
                </a:solidFill>
                <a:cs typeface="B Nazanin" pitchFamily="2" charset="-78"/>
              </a:rPr>
              <a:t>: </a:t>
            </a:r>
            <a:r>
              <a:rPr lang="fa-IR" b="1" u="sng" dirty="0" smtClean="0">
                <a:solidFill>
                  <a:srgbClr val="FF0000"/>
                </a:solidFill>
                <a:cs typeface="B Nazanin" pitchFamily="2" charset="-78"/>
              </a:rPr>
              <a:t>حدود </a:t>
            </a:r>
            <a:r>
              <a:rPr lang="fa-IR" b="1" u="sng" dirty="0">
                <a:solidFill>
                  <a:srgbClr val="FF0000"/>
                </a:solidFill>
                <a:cs typeface="B Nazanin" pitchFamily="2" charset="-78"/>
              </a:rPr>
              <a:t>30 درصد سالمندان حداقل یک بار در سال </a:t>
            </a:r>
            <a:r>
              <a:rPr lang="fa-IR" b="1" u="sng" dirty="0" smtClean="0">
                <a:solidFill>
                  <a:srgbClr val="FF0000"/>
                </a:solidFill>
                <a:cs typeface="B Nazanin" pitchFamily="2" charset="-78"/>
              </a:rPr>
              <a:t>تجربه سقوط</a:t>
            </a:r>
          </a:p>
          <a:p>
            <a:pPr marL="0" indent="0" algn="just" rtl="1">
              <a:lnSpc>
                <a:spcPct val="150000"/>
              </a:lnSpc>
              <a:buNone/>
            </a:pPr>
            <a:r>
              <a:rPr lang="fa-IR" sz="2000" dirty="0" smtClean="0">
                <a:cs typeface="B Nazanin" pitchFamily="2" charset="-78"/>
              </a:rPr>
              <a:t> </a:t>
            </a:r>
            <a:r>
              <a:rPr lang="fa-IR" sz="2000" dirty="0" smtClean="0">
                <a:cs typeface="B Nazanin" pitchFamily="2" charset="-78"/>
              </a:rPr>
              <a:t> </a:t>
            </a:r>
            <a:endParaRPr lang="en-US" sz="1800" b="1" dirty="0">
              <a:solidFill>
                <a:srgbClr val="7030A0"/>
              </a:solidFill>
              <a:latin typeface=" B nazanin"/>
            </a:endParaRPr>
          </a:p>
        </p:txBody>
      </p:sp>
      <p:pic>
        <p:nvPicPr>
          <p:cNvPr id="6" name="Picture 18" descr="ph1.jpg"/>
          <p:cNvPicPr>
            <a:picLocks noChangeAspect="1" noChangeArrowheads="1"/>
          </p:cNvPicPr>
          <p:nvPr/>
        </p:nvPicPr>
        <p:blipFill>
          <a:blip r:embed="rId3" cstate="print"/>
          <a:srcRect/>
          <a:stretch>
            <a:fillRect/>
          </a:stretch>
        </p:blipFill>
        <p:spPr bwMode="auto">
          <a:xfrm>
            <a:off x="71406" y="71414"/>
            <a:ext cx="1285884" cy="1143008"/>
          </a:xfrm>
          <a:prstGeom prst="rect">
            <a:avLst/>
          </a:prstGeom>
          <a:noFill/>
        </p:spPr>
      </p:pic>
      <p:sp>
        <p:nvSpPr>
          <p:cNvPr id="8"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spTree>
    <p:extLst>
      <p:ext uri="{BB962C8B-B14F-4D97-AF65-F5344CB8AC3E}">
        <p14:creationId xmlns:p14="http://schemas.microsoft.com/office/powerpoint/2010/main" val="382969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285860"/>
            <a:ext cx="9001156" cy="557214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b="1" u="sng" dirty="0" smtClean="0">
                <a:solidFill>
                  <a:srgbClr val="FF0000"/>
                </a:solidFill>
                <a:cs typeface="B Nazanin" pitchFamily="2" charset="-78"/>
              </a:rPr>
              <a:t>بار </a:t>
            </a:r>
            <a:r>
              <a:rPr lang="fa-IR" sz="2800" b="1" u="sng" dirty="0">
                <a:solidFill>
                  <a:srgbClr val="FF0000"/>
                </a:solidFill>
                <a:cs typeface="B Nazanin" pitchFamily="2" charset="-78"/>
              </a:rPr>
              <a:t>مالی </a:t>
            </a:r>
            <a:r>
              <a:rPr lang="fa-IR" sz="2800" dirty="0">
                <a:cs typeface="B Nazanin" pitchFamily="2" charset="-78"/>
              </a:rPr>
              <a:t>ناشی از </a:t>
            </a:r>
            <a:r>
              <a:rPr lang="fa-IR" sz="2800" dirty="0" smtClean="0">
                <a:cs typeface="B Nazanin" pitchFamily="2" charset="-78"/>
              </a:rPr>
              <a:t>سقوط فرد </a:t>
            </a:r>
            <a:r>
              <a:rPr lang="fa-IR" sz="2800" dirty="0">
                <a:cs typeface="B Nazanin" pitchFamily="2" charset="-78"/>
              </a:rPr>
              <a:t>سالمند، بر روی فرد، خانواده و </a:t>
            </a:r>
            <a:r>
              <a:rPr lang="fa-IR" sz="2800" dirty="0" smtClean="0">
                <a:cs typeface="B Nazanin" pitchFamily="2" charset="-78"/>
              </a:rPr>
              <a:t>جامعه</a:t>
            </a:r>
          </a:p>
          <a:p>
            <a:pPr algn="just" rtl="1">
              <a:lnSpc>
                <a:spcPct val="150000"/>
              </a:lnSpc>
            </a:pPr>
            <a:r>
              <a:rPr lang="ar-SA" sz="2800" dirty="0" smtClean="0">
                <a:cs typeface="B Nazanin" pitchFamily="2" charset="-78"/>
              </a:rPr>
              <a:t>سقوط </a:t>
            </a:r>
            <a:r>
              <a:rPr lang="ar-SA" sz="2800" dirty="0">
                <a:cs typeface="B Nazanin" pitchFamily="2" charset="-78"/>
              </a:rPr>
              <a:t>همراه با عوارضی است که باعث دوره های بستری طولانی مدت و </a:t>
            </a:r>
            <a:r>
              <a:rPr lang="ar-SA" sz="2800" dirty="0">
                <a:solidFill>
                  <a:srgbClr val="7030A0"/>
                </a:solidFill>
                <a:cs typeface="B Nazanin" pitchFamily="2" charset="-78"/>
              </a:rPr>
              <a:t>افزایش هزینه های </a:t>
            </a:r>
            <a:r>
              <a:rPr lang="ar-SA" sz="2800" dirty="0" smtClean="0">
                <a:solidFill>
                  <a:srgbClr val="7030A0"/>
                </a:solidFill>
                <a:cs typeface="B Nazanin" pitchFamily="2" charset="-78"/>
              </a:rPr>
              <a:t>درمانی</a:t>
            </a:r>
            <a:endParaRPr lang="fa-IR" sz="2800" dirty="0" smtClean="0">
              <a:solidFill>
                <a:srgbClr val="7030A0"/>
              </a:solidFill>
              <a:cs typeface="B Nazanin" pitchFamily="2" charset="-78"/>
            </a:endParaRPr>
          </a:p>
          <a:p>
            <a:pPr algn="just" rtl="1">
              <a:lnSpc>
                <a:spcPct val="150000"/>
              </a:lnSpc>
            </a:pPr>
            <a:r>
              <a:rPr lang="ar-SA" sz="2800" dirty="0" smtClean="0">
                <a:cs typeface="B Nazanin" pitchFamily="2" charset="-78"/>
              </a:rPr>
              <a:t>تخمين </a:t>
            </a:r>
            <a:r>
              <a:rPr lang="ar-SA" sz="2800" dirty="0">
                <a:cs typeface="B Nazanin" pitchFamily="2" charset="-78"/>
              </a:rPr>
              <a:t>زده مي شود، كه </a:t>
            </a:r>
            <a:r>
              <a:rPr lang="ar-SA" sz="2800" dirty="0">
                <a:solidFill>
                  <a:srgbClr val="7030A0"/>
                </a:solidFill>
                <a:cs typeface="B Nazanin" pitchFamily="2" charset="-78"/>
              </a:rPr>
              <a:t>يك سوم كل هزينه هاي درماني حوادث </a:t>
            </a:r>
            <a:r>
              <a:rPr lang="ar-SA" sz="2800" dirty="0">
                <a:cs typeface="B Nazanin" pitchFamily="2" charset="-78"/>
              </a:rPr>
              <a:t>به سقوط </a:t>
            </a:r>
            <a:endParaRPr lang="fa-IR" sz="2800" dirty="0" smtClean="0">
              <a:cs typeface="B Nazanin" pitchFamily="2" charset="-78"/>
            </a:endParaRPr>
          </a:p>
          <a:p>
            <a:pPr algn="just" rtl="1">
              <a:lnSpc>
                <a:spcPct val="150000"/>
              </a:lnSpc>
            </a:pPr>
            <a:r>
              <a:rPr lang="fa-IR" sz="2800" u="sng" dirty="0" smtClean="0">
                <a:solidFill>
                  <a:srgbClr val="FF0000"/>
                </a:solidFill>
                <a:cs typeface="B Nazanin" pitchFamily="2" charset="-78"/>
              </a:rPr>
              <a:t>بی شک سقوط یک </a:t>
            </a:r>
            <a:r>
              <a:rPr lang="fa-IR" sz="2800" u="sng" dirty="0">
                <a:solidFill>
                  <a:srgbClr val="FF0000"/>
                </a:solidFill>
                <a:cs typeface="B Nazanin" pitchFamily="2" charset="-78"/>
              </a:rPr>
              <a:t>رویداد کاملاً تصادفی نیست، بلکه می توان با ارزیابی تعدادی از عوامل خطر، آن را پیش بینی </a:t>
            </a:r>
            <a:r>
              <a:rPr lang="fa-IR" sz="2800" u="sng" dirty="0" smtClean="0">
                <a:solidFill>
                  <a:srgbClr val="FF0000"/>
                </a:solidFill>
                <a:cs typeface="B Nazanin" pitchFamily="2" charset="-78"/>
              </a:rPr>
              <a:t> و </a:t>
            </a:r>
            <a:r>
              <a:rPr lang="fa-IR" sz="2800" u="sng" dirty="0" smtClean="0">
                <a:solidFill>
                  <a:srgbClr val="FF0000"/>
                </a:solidFill>
                <a:cs typeface="B Nazanin" pitchFamily="2" charset="-78"/>
              </a:rPr>
              <a:t>پیشگیری کرد.</a:t>
            </a:r>
            <a:endParaRPr lang="fa-IR" sz="2800" u="sng" dirty="0" smtClean="0">
              <a:solidFill>
                <a:srgbClr val="FF0000"/>
              </a:solidFill>
              <a:cs typeface="B Nazanin" pitchFamily="2" charset="-78"/>
            </a:endParaRPr>
          </a:p>
          <a:p>
            <a:pPr algn="just" rtl="1">
              <a:lnSpc>
                <a:spcPct val="150000"/>
              </a:lnSpc>
            </a:pPr>
            <a:r>
              <a:rPr lang="fa-IR" sz="2800" dirty="0" smtClean="0">
                <a:cs typeface="B Nazanin" pitchFamily="2" charset="-78"/>
              </a:rPr>
              <a:t> یکی </a:t>
            </a:r>
            <a:r>
              <a:rPr lang="fa-IR" sz="2800" dirty="0">
                <a:cs typeface="B Nazanin" pitchFamily="2" charset="-78"/>
              </a:rPr>
              <a:t>از مهمترین راهبرد ها برای کاهش افتادن در سالمندان، حفظ سبک زندگی فعال </a:t>
            </a:r>
            <a:r>
              <a:rPr lang="fa-IR" sz="2800" dirty="0" smtClean="0">
                <a:cs typeface="B Nazanin" pitchFamily="2" charset="-78"/>
              </a:rPr>
              <a:t>از </a:t>
            </a:r>
            <a:r>
              <a:rPr lang="fa-IR" sz="2800" dirty="0">
                <a:cs typeface="B Nazanin" pitchFamily="2" charset="-78"/>
              </a:rPr>
              <a:t>لحاظ </a:t>
            </a:r>
            <a:r>
              <a:rPr lang="fa-IR" sz="2800" dirty="0" smtClean="0">
                <a:cs typeface="B Nazanin" pitchFamily="2" charset="-78"/>
              </a:rPr>
              <a:t>جسمانی </a:t>
            </a:r>
            <a:endParaRPr lang="en-US" sz="2800" dirty="0">
              <a:cs typeface="B Nazanin" pitchFamily="2" charset="-78"/>
            </a:endParaRPr>
          </a:p>
          <a:p>
            <a:pPr algn="just" rtl="1">
              <a:lnSpc>
                <a:spcPct val="150000"/>
              </a:lnSpc>
            </a:pPr>
            <a:endParaRPr lang="en-US" sz="1600" dirty="0">
              <a:solidFill>
                <a:srgbClr val="7030A0"/>
              </a:solidFill>
              <a:latin typeface=" B nazanin"/>
            </a:endParaRPr>
          </a:p>
        </p:txBody>
      </p:sp>
      <p:sp>
        <p:nvSpPr>
          <p:cNvPr id="8" name="Rectangle 2"/>
          <p:cNvSpPr>
            <a:spLocks noGrp="1" noRot="1" noChangeArrowheads="1"/>
          </p:cNvSpPr>
          <p:nvPr>
            <p:ph type="title"/>
          </p:nvPr>
        </p:nvSpPr>
        <p:spPr>
          <a:xfrm>
            <a:off x="2099096" y="74637"/>
            <a:ext cx="692140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pic>
        <p:nvPicPr>
          <p:cNvPr id="5" name="Picture 2" descr="http://gibbyandrylaw.com/wp-content/uploads/2011/02/elderly_fall.gif"/>
          <p:cNvPicPr>
            <a:picLocks noChangeAspect="1" noChangeArrowheads="1"/>
          </p:cNvPicPr>
          <p:nvPr/>
        </p:nvPicPr>
        <p:blipFill>
          <a:blip r:embed="rId3" cstate="print"/>
          <a:srcRect/>
          <a:stretch>
            <a:fillRect/>
          </a:stretch>
        </p:blipFill>
        <p:spPr bwMode="auto">
          <a:xfrm>
            <a:off x="35496" y="44624"/>
            <a:ext cx="2092225" cy="1203027"/>
          </a:xfrm>
          <a:prstGeom prst="rect">
            <a:avLst/>
          </a:prstGeom>
          <a:noFill/>
          <a:ln w="9525">
            <a:noFill/>
            <a:miter lim="800000"/>
            <a:headEnd/>
            <a:tailEnd/>
          </a:ln>
        </p:spPr>
      </p:pic>
    </p:spTree>
    <p:extLst>
      <p:ext uri="{BB962C8B-B14F-4D97-AF65-F5344CB8AC3E}">
        <p14:creationId xmlns:p14="http://schemas.microsoft.com/office/powerpoint/2010/main" val="2637095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51920" y="1340768"/>
            <a:ext cx="4834880" cy="5184576"/>
          </a:xfrm>
        </p:spPr>
        <p:txBody>
          <a:bodyPr>
            <a:normAutofit/>
          </a:bodyPr>
          <a:lstStyle/>
          <a:p>
            <a:pPr algn="just" rtl="1">
              <a:lnSpc>
                <a:spcPct val="150000"/>
              </a:lnSpc>
            </a:pPr>
            <a:r>
              <a:rPr lang="fa-IR" sz="2800" dirty="0">
                <a:ea typeface="Calibri"/>
                <a:cs typeface="B Nazanin"/>
              </a:rPr>
              <a:t>در سال های اخیر ، متخصصان سالمندی و سالمند شناسان با این دیدگاه در چالش اند که </a:t>
            </a:r>
            <a:r>
              <a:rPr lang="fa-IR" sz="2800" u="sng" dirty="0" smtClean="0">
                <a:solidFill>
                  <a:srgbClr val="FF0000"/>
                </a:solidFill>
                <a:ea typeface="Calibri"/>
                <a:cs typeface="B Nazanin"/>
              </a:rPr>
              <a:t>سقوط یک فرد سالمند از </a:t>
            </a:r>
            <a:r>
              <a:rPr lang="fa-IR" sz="2800" u="sng" dirty="0">
                <a:solidFill>
                  <a:srgbClr val="FF0000"/>
                </a:solidFill>
                <a:ea typeface="Calibri"/>
                <a:cs typeface="B Nazanin"/>
              </a:rPr>
              <a:t>عواقب طبیعی پیری هستند یا وقایع تصادفی به حساب می </a:t>
            </a:r>
            <a:r>
              <a:rPr lang="fa-IR" sz="2800" u="sng" dirty="0" smtClean="0">
                <a:solidFill>
                  <a:srgbClr val="FF0000"/>
                </a:solidFill>
                <a:ea typeface="Calibri"/>
                <a:cs typeface="B Nazanin"/>
              </a:rPr>
              <a:t>آیند؟</a:t>
            </a:r>
          </a:p>
          <a:p>
            <a:pPr algn="just" rtl="1">
              <a:lnSpc>
                <a:spcPct val="150000"/>
              </a:lnSpc>
            </a:pPr>
            <a:r>
              <a:rPr lang="fa-IR" sz="2800" dirty="0" smtClean="0">
                <a:ea typeface="Calibri"/>
                <a:cs typeface="B Nazanin"/>
              </a:rPr>
              <a:t> </a:t>
            </a:r>
            <a:r>
              <a:rPr lang="fa-IR" sz="2800" dirty="0">
                <a:ea typeface="Calibri"/>
                <a:cs typeface="B Nazanin"/>
              </a:rPr>
              <a:t>این موضوع مورد موافقت است که </a:t>
            </a:r>
            <a:r>
              <a:rPr lang="fa-IR" sz="2800" dirty="0" smtClean="0">
                <a:ea typeface="Calibri"/>
                <a:cs typeface="B Nazanin"/>
              </a:rPr>
              <a:t>سقوط یک فرد سالمند و مشکلات همراه آن  </a:t>
            </a:r>
            <a:r>
              <a:rPr lang="fa-IR" sz="2800" dirty="0">
                <a:ea typeface="Calibri"/>
                <a:cs typeface="B Nazanin"/>
              </a:rPr>
              <a:t>نتیجه ی </a:t>
            </a:r>
            <a:r>
              <a:rPr lang="fa-IR" sz="2800" u="sng" dirty="0">
                <a:solidFill>
                  <a:srgbClr val="FF0000"/>
                </a:solidFill>
                <a:ea typeface="Calibri"/>
                <a:cs typeface="B Nazanin"/>
              </a:rPr>
              <a:t>فاکتورها و عوامل چندگانه</a:t>
            </a:r>
            <a:r>
              <a:rPr lang="fa-IR" sz="2800" dirty="0">
                <a:ea typeface="Calibri"/>
                <a:cs typeface="B Nazanin"/>
              </a:rPr>
              <a:t>، مختلف و متفاوتی </a:t>
            </a:r>
            <a:r>
              <a:rPr lang="fa-IR" sz="2800" dirty="0" smtClean="0">
                <a:ea typeface="Calibri"/>
                <a:cs typeface="B Nazanin"/>
              </a:rPr>
              <a:t>است</a:t>
            </a:r>
            <a:r>
              <a:rPr lang="en-US" sz="2800" dirty="0" smtClean="0">
                <a:ea typeface="Calibri"/>
                <a:cs typeface="B Nazanin"/>
              </a:rPr>
              <a:t>.</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444476487"/>
              </p:ext>
            </p:extLst>
          </p:nvPr>
        </p:nvGraphicFramePr>
        <p:xfrm>
          <a:off x="179512" y="1484784"/>
          <a:ext cx="3312368" cy="4928592"/>
        </p:xfrm>
        <a:graphic>
          <a:graphicData uri="http://schemas.openxmlformats.org/presentationml/2006/ole">
            <mc:AlternateContent xmlns:mc="http://schemas.openxmlformats.org/markup-compatibility/2006">
              <mc:Choice xmlns:v="urn:schemas-microsoft-com:vml" Requires="v">
                <p:oleObj spid="_x0000_s6218" name="CorelDRAW" r:id="rId4" imgW="4355592" imgH="6412992" progId="">
                  <p:embed/>
                </p:oleObj>
              </mc:Choice>
              <mc:Fallback>
                <p:oleObj name="CorelDRAW" r:id="rId4" imgW="4355592" imgH="6412992"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84784"/>
                        <a:ext cx="3312368" cy="4928592"/>
                      </a:xfrm>
                      <a:prstGeom prst="rect">
                        <a:avLst/>
                      </a:prstGeom>
                      <a:noFill/>
                      <a:ln>
                        <a:noFill/>
                      </a:ln>
                    </p:spPr>
                  </p:pic>
                </p:oleObj>
              </mc:Fallback>
            </mc:AlternateContent>
          </a:graphicData>
        </a:graphic>
      </p:graphicFrame>
      <p:pic>
        <p:nvPicPr>
          <p:cNvPr id="7" name="Content Placeholder 3" descr="fallen and can't get up.jpg"/>
          <p:cNvPicPr>
            <a:picLocks noChangeAspect="1"/>
          </p:cNvPicPr>
          <p:nvPr/>
        </p:nvPicPr>
        <p:blipFill>
          <a:blip r:embed="rId6" cstate="print"/>
          <a:srcRect/>
          <a:stretch>
            <a:fillRect/>
          </a:stretch>
        </p:blipFill>
        <p:spPr>
          <a:xfrm>
            <a:off x="107504" y="116632"/>
            <a:ext cx="2232248" cy="1159768"/>
          </a:xfrm>
          <a:prstGeom prst="rect">
            <a:avLst/>
          </a:prstGeom>
        </p:spPr>
      </p:pic>
      <p:sp>
        <p:nvSpPr>
          <p:cNvPr id="3" name="Title 2"/>
          <p:cNvSpPr>
            <a:spLocks noGrp="1"/>
          </p:cNvSpPr>
          <p:nvPr>
            <p:ph type="title"/>
          </p:nvPr>
        </p:nvSpPr>
        <p:spPr/>
        <p:txBody>
          <a:bodyPr/>
          <a:lstStyle/>
          <a:p>
            <a:endParaRPr lang="en-US"/>
          </a:p>
        </p:txBody>
      </p:sp>
      <p:sp>
        <p:nvSpPr>
          <p:cNvPr id="9" name="Rectangle 2"/>
          <p:cNvSpPr txBox="1">
            <a:spLocks noRot="1" noChangeArrowheads="1"/>
          </p:cNvSpPr>
          <p:nvPr/>
        </p:nvSpPr>
        <p:spPr>
          <a:xfrm>
            <a:off x="2483768" y="71414"/>
            <a:ext cx="6417346" cy="120498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a-IR" sz="2400" b="1" smtClean="0">
                <a:latin typeface="Times New Roman"/>
                <a:ea typeface="Times New Roman"/>
                <a:cs typeface="B Nazanin"/>
              </a:rPr>
              <a:t>مقدمه ای در ارتباط با ضرورت پیشگیری از سقوط افراد سالمند</a:t>
            </a:r>
            <a:endParaRPr lang="en-US" sz="2400" dirty="0">
              <a:latin typeface="Franklin Gothic Book" pitchFamily="34" charset="0"/>
              <a:cs typeface="B Nazanin" pitchFamily="2" charset="-78"/>
            </a:endParaRPr>
          </a:p>
        </p:txBody>
      </p:sp>
    </p:spTree>
    <p:extLst>
      <p:ext uri="{BB962C8B-B14F-4D97-AF65-F5344CB8AC3E}">
        <p14:creationId xmlns:p14="http://schemas.microsoft.com/office/powerpoint/2010/main" val="3322535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10121</TotalTime>
  <Words>5899</Words>
  <Application>Microsoft Office PowerPoint</Application>
  <PresentationFormat>On-screen Show (4:3)</PresentationFormat>
  <Paragraphs>505</Paragraphs>
  <Slides>57</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CorelDRAW</vt:lpstr>
      <vt:lpstr>``</vt:lpstr>
      <vt:lpstr> عنوان دوره:کارگاه کشوری شیوه زندگی سالم در دوره سالمندی سقوط در افراد سالمند </vt:lpstr>
      <vt:lpstr>مقدمه ای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PowerPoint Presentation</vt:lpstr>
      <vt:lpstr>عوامل موثر در خطر سقوط در افراد سالمند</vt:lpstr>
      <vt:lpstr>عوامل موثر در خطر سقوط در افراد سالمند</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PowerPoint Presentation</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پیشگیری از سقوط در افراد سالمند</vt:lpstr>
      <vt:lpstr>پیشگیری از سقوط در افراد سالمند</vt:lpstr>
      <vt:lpstr>محافظ لگن</vt:lpstr>
      <vt:lpstr>چگونه سالمندان در معرض خطر سقوط را شناسایی کنیم؟</vt:lpstr>
      <vt:lpstr>چگونه سالمندان در معرض خطر سقوط را شناسایی کنیم؟</vt:lpstr>
      <vt:lpstr>چگونه سالمندان در معرض خطر سقوط را شناسایی کنیم؟</vt:lpstr>
      <vt:lpstr>مداخلات مناسب درخطر سقوط چه هستند؟</vt:lpstr>
      <vt:lpstr>مداخلات مناسب درخطر سقوط چه هستند؟</vt:lpstr>
      <vt:lpstr>PowerPoint Presentation</vt:lpstr>
      <vt:lpstr>ابزارهای ارزیابی افراد سالمند  GERIATRIC ASSESSMENT  </vt:lpstr>
      <vt:lpstr>  دامنه ارزیابی سالمندان: وضعیت عملکردی </vt:lpstr>
      <vt:lpstr>  دامنه ارزیابی سالمندان: وضعیت عملکردی </vt:lpstr>
      <vt:lpstr>  دامنه ارزیابی سالمندان: وضعیت عملکردی </vt:lpstr>
      <vt:lpstr>  دامنه ارزیابی سالمندان: وضعیت عملکردی </vt:lpstr>
      <vt:lpstr>  دامنه ارزیابی سالمندان: وضعیت عملکردی </vt:lpstr>
      <vt:lpstr>مقیاس تحرک و پویایی سالمندان</vt:lpstr>
      <vt:lpstr>مقیاس تحرک و پویایی سالمندان</vt:lpstr>
      <vt:lpstr>مقیاس تحرک و پویایی سالمندان</vt:lpstr>
      <vt:lpstr>     Timed Get Up And Go Test   تست زمان بندی شده ی بر خواستن و رفتن </vt:lpstr>
      <vt:lpstr>شاخص KATZ  بررسی فعالیت های روزمره زندگی (ADL)</vt:lpstr>
      <vt:lpstr>ابزار Lawton بررسی فعالیت های روزمره زندگی با وسایل (IADL)  یا  فعالیت های مهارتی روزمره زندگی</vt:lpstr>
      <vt:lpstr>ابزار Lawton بررسی فعالیت های روزمره زندگی با وسایل (IADL)  یا  فعالیت های مهارتی روزمره زندگی</vt:lpstr>
      <vt:lpstr>ابزار Lawton بررسی فعالیت های روزمره زندگی با وسایل (IADL)  یا  فعالیت های مهارتی روزمره زندگی</vt:lpstr>
      <vt:lpstr>    فرم ارزيابي سلامت جسمی  Tinetti Scale  </vt:lpstr>
      <vt:lpstr>    فرم ارزيابي  Tinetti Scale  </vt:lpstr>
      <vt:lpstr>    فرم ارزيابي(الف- تست های تعادل)/ ب- تست هاي راه رفتن  Tinetti Scale  </vt:lpstr>
      <vt:lpstr>    فرم ارزيابي(الف- تست های تعادل)/ ب- تست هاي راه رفتن  Tinetti Scale  </vt:lpstr>
      <vt:lpstr>منابع</vt:lpstr>
      <vt:lpstr>با تشکر از توجه شما</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فاز اول: مقدمات تصمیم گیری -مواجهه با مراقبت اجتناب ناپذیر</dc:title>
  <dc:creator>Sony Customer</dc:creator>
  <cp:lastModifiedBy>Elyar</cp:lastModifiedBy>
  <cp:revision>363</cp:revision>
  <dcterms:created xsi:type="dcterms:W3CDTF">2012-10-16T02:17:40Z</dcterms:created>
  <dcterms:modified xsi:type="dcterms:W3CDTF">2016-05-29T04:23:02Z</dcterms:modified>
</cp:coreProperties>
</file>